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2"/>
  </p:notesMasterIdLst>
  <p:handoutMasterIdLst>
    <p:handoutMasterId r:id="rId33"/>
  </p:handoutMasterIdLst>
  <p:sldIdLst>
    <p:sldId id="256" r:id="rId3"/>
    <p:sldId id="278" r:id="rId4"/>
    <p:sldId id="602" r:id="rId5"/>
    <p:sldId id="328" r:id="rId6"/>
    <p:sldId id="364" r:id="rId7"/>
    <p:sldId id="371" r:id="rId8"/>
    <p:sldId id="375" r:id="rId9"/>
    <p:sldId id="377" r:id="rId10"/>
    <p:sldId id="414" r:id="rId11"/>
    <p:sldId id="606" r:id="rId12"/>
    <p:sldId id="370" r:id="rId13"/>
    <p:sldId id="607" r:id="rId14"/>
    <p:sldId id="609" r:id="rId15"/>
    <p:sldId id="610" r:id="rId16"/>
    <p:sldId id="337" r:id="rId17"/>
    <p:sldId id="614" r:id="rId18"/>
    <p:sldId id="616" r:id="rId19"/>
    <p:sldId id="613" r:id="rId20"/>
    <p:sldId id="618" r:id="rId21"/>
    <p:sldId id="619" r:id="rId22"/>
    <p:sldId id="620" r:id="rId23"/>
    <p:sldId id="625" r:id="rId24"/>
    <p:sldId id="624" r:id="rId25"/>
    <p:sldId id="621" r:id="rId26"/>
    <p:sldId id="623" r:id="rId27"/>
    <p:sldId id="626" r:id="rId28"/>
    <p:sldId id="627" r:id="rId29"/>
    <p:sldId id="628" r:id="rId30"/>
    <p:sldId id="267" r:id="rId31"/>
  </p:sldIdLst>
  <p:sldSz cx="9144000" cy="6858000" type="screen4x3"/>
  <p:notesSz cx="6669088" cy="9926638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6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C321E-BEBA-4E7C-B14B-FCBC3F48C4F5}" type="doc">
      <dgm:prSet loTypeId="urn:microsoft.com/office/officeart/2005/8/layout/vList2" loCatId="list" qsTypeId="urn:microsoft.com/office/officeart/2005/8/quickstyle/simple4" qsCatId="simple" csTypeId="urn:microsoft.com/office/officeart/2005/8/colors/accent1_2#6" csCatId="accent1" phldr="1"/>
      <dgm:spPr/>
      <dgm:t>
        <a:bodyPr/>
        <a:lstStyle/>
        <a:p>
          <a:endParaRPr lang="tr-TR"/>
        </a:p>
      </dgm:t>
    </dgm:pt>
    <dgm:pt modelId="{0575AFD6-E6DB-4CE9-80BD-5335A311FEDC}">
      <dgm:prSet custT="1"/>
      <dgm:spPr/>
      <dgm:t>
        <a:bodyPr/>
        <a:lstStyle/>
        <a:p>
          <a:pPr algn="ctr" rtl="0"/>
          <a:r>
            <a:rPr lang="tr-TR" sz="4000" dirty="0" smtClean="0"/>
            <a:t>PROJELER </a:t>
          </a:r>
          <a:endParaRPr lang="tr-TR" sz="4000" dirty="0"/>
        </a:p>
      </dgm:t>
    </dgm:pt>
    <dgm:pt modelId="{9E7B52E0-F251-49DE-A9A8-8B106AEE7FC3}" type="parTrans" cxnId="{7F2D0B9D-5A0E-45B3-A53D-A793301BF566}">
      <dgm:prSet/>
      <dgm:spPr/>
      <dgm:t>
        <a:bodyPr/>
        <a:lstStyle/>
        <a:p>
          <a:endParaRPr lang="tr-TR"/>
        </a:p>
      </dgm:t>
    </dgm:pt>
    <dgm:pt modelId="{89B03510-C0C6-4D7B-8326-E9C089375EEF}" type="sibTrans" cxnId="{7F2D0B9D-5A0E-45B3-A53D-A793301BF566}">
      <dgm:prSet/>
      <dgm:spPr/>
      <dgm:t>
        <a:bodyPr/>
        <a:lstStyle/>
        <a:p>
          <a:endParaRPr lang="tr-TR"/>
        </a:p>
      </dgm:t>
    </dgm:pt>
    <dgm:pt modelId="{6F523B99-11EB-4EA3-B940-FC5888843E97}" type="pres">
      <dgm:prSet presAssocID="{00EC321E-BEBA-4E7C-B14B-FCBC3F48C4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692E210-C2CE-4ED2-AE89-6F2D8C753C80}" type="pres">
      <dgm:prSet presAssocID="{0575AFD6-E6DB-4CE9-80BD-5335A311FED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8722370B-EC47-419D-9EDD-9EF131E1CEC6}" type="presOf" srcId="{0575AFD6-E6DB-4CE9-80BD-5335A311FEDC}" destId="{C692E210-C2CE-4ED2-AE89-6F2D8C753C80}" srcOrd="0" destOrd="0" presId="urn:microsoft.com/office/officeart/2005/8/layout/vList2"/>
    <dgm:cxn modelId="{7F2D0B9D-5A0E-45B3-A53D-A793301BF566}" srcId="{00EC321E-BEBA-4E7C-B14B-FCBC3F48C4F5}" destId="{0575AFD6-E6DB-4CE9-80BD-5335A311FEDC}" srcOrd="0" destOrd="0" parTransId="{9E7B52E0-F251-49DE-A9A8-8B106AEE7FC3}" sibTransId="{89B03510-C0C6-4D7B-8326-E9C089375EEF}"/>
    <dgm:cxn modelId="{A7777E70-BADB-4355-9D99-B5077DFE37F7}" type="presOf" srcId="{00EC321E-BEBA-4E7C-B14B-FCBC3F48C4F5}" destId="{6F523B99-11EB-4EA3-B940-FC5888843E97}" srcOrd="0" destOrd="0" presId="urn:microsoft.com/office/officeart/2005/8/layout/vList2"/>
    <dgm:cxn modelId="{A5FF91CD-6166-47A4-8F90-4D20D1F94326}" type="presParOf" srcId="{6F523B99-11EB-4EA3-B940-FC5888843E97}" destId="{C692E210-C2CE-4ED2-AE89-6F2D8C753C8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5EAD59-6474-4F64-8A5E-1F4F9E5BFC6D}" type="doc">
      <dgm:prSet loTypeId="urn:microsoft.com/office/officeart/2005/8/layout/list1" loCatId="list" qsTypeId="urn:microsoft.com/office/officeart/2005/8/quickstyle/simple4" qsCatId="simple" csTypeId="urn:microsoft.com/office/officeart/2005/8/colors/accent1_2#7" csCatId="accent1" phldr="1"/>
      <dgm:spPr/>
      <dgm:t>
        <a:bodyPr/>
        <a:lstStyle/>
        <a:p>
          <a:endParaRPr lang="tr-TR"/>
        </a:p>
      </dgm:t>
    </dgm:pt>
    <dgm:pt modelId="{9186BBEE-1A7C-48E6-9A23-BA6EC13C8D01}">
      <dgm:prSet custT="1"/>
      <dgm:spPr/>
      <dgm:t>
        <a:bodyPr/>
        <a:lstStyle/>
        <a:p>
          <a:pPr rtl="0"/>
          <a:r>
            <a:rPr lang="tr-TR" sz="2000" b="1" dirty="0" smtClean="0"/>
            <a:t>KELEBEKLER VADİSİ PROJESİ</a:t>
          </a:r>
          <a:endParaRPr lang="tr-TR" sz="2000" b="1" dirty="0"/>
        </a:p>
      </dgm:t>
    </dgm:pt>
    <dgm:pt modelId="{13714E81-9240-486D-B0B2-BE1ECBAB28C6}" type="parTrans" cxnId="{A8AB5F6A-58A3-482D-BDEB-13DAAD607F10}">
      <dgm:prSet/>
      <dgm:spPr/>
      <dgm:t>
        <a:bodyPr/>
        <a:lstStyle/>
        <a:p>
          <a:endParaRPr lang="tr-TR" sz="2000"/>
        </a:p>
      </dgm:t>
    </dgm:pt>
    <dgm:pt modelId="{85884F0D-7322-4ABC-9019-3535303B9057}" type="sibTrans" cxnId="{A8AB5F6A-58A3-482D-BDEB-13DAAD607F10}">
      <dgm:prSet/>
      <dgm:spPr/>
      <dgm:t>
        <a:bodyPr/>
        <a:lstStyle/>
        <a:p>
          <a:endParaRPr lang="tr-TR" sz="2000"/>
        </a:p>
      </dgm:t>
    </dgm:pt>
    <dgm:pt modelId="{833B87D3-5151-4E05-9B07-8F68B8BF7749}">
      <dgm:prSet custT="1"/>
      <dgm:spPr/>
      <dgm:t>
        <a:bodyPr/>
        <a:lstStyle/>
        <a:p>
          <a:pPr rtl="0"/>
          <a:r>
            <a:rPr lang="tr-TR" sz="2000" b="1" dirty="0" smtClean="0"/>
            <a:t>SEDEP (SELÇUKLU DEĞERLER EĞİTİMİ PROJESİ)</a:t>
          </a:r>
          <a:endParaRPr lang="tr-TR" sz="2000" b="1" dirty="0"/>
        </a:p>
      </dgm:t>
    </dgm:pt>
    <dgm:pt modelId="{20548481-CF86-40F6-8E56-73C759FC22BF}" type="parTrans" cxnId="{E8FA6C96-DD40-44F8-9492-9AE210F08A80}">
      <dgm:prSet/>
      <dgm:spPr/>
      <dgm:t>
        <a:bodyPr/>
        <a:lstStyle/>
        <a:p>
          <a:endParaRPr lang="tr-TR" sz="2000"/>
        </a:p>
      </dgm:t>
    </dgm:pt>
    <dgm:pt modelId="{4A2CBD26-3DA3-458F-AC7D-A0D56EE662F3}" type="sibTrans" cxnId="{E8FA6C96-DD40-44F8-9492-9AE210F08A80}">
      <dgm:prSet/>
      <dgm:spPr/>
      <dgm:t>
        <a:bodyPr/>
        <a:lstStyle/>
        <a:p>
          <a:endParaRPr lang="tr-TR" sz="2000"/>
        </a:p>
      </dgm:t>
    </dgm:pt>
    <dgm:pt modelId="{EB8C91A2-2FFF-4845-A8FD-2376235C1411}">
      <dgm:prSet custT="1"/>
      <dgm:spPr/>
      <dgm:t>
        <a:bodyPr/>
        <a:lstStyle/>
        <a:p>
          <a:r>
            <a:rPr lang="tr-TR" sz="2000" b="1" dirty="0" smtClean="0">
              <a:solidFill>
                <a:schemeClr val="bg1"/>
              </a:solidFill>
            </a:rPr>
            <a:t>OTİSTİK VE DOWN SENDROMLULAR YAŞAM MERKEZİ PROJESİ</a:t>
          </a:r>
          <a:endParaRPr lang="tr-TR" sz="2000" dirty="0">
            <a:solidFill>
              <a:schemeClr val="bg1"/>
            </a:solidFill>
          </a:endParaRPr>
        </a:p>
      </dgm:t>
    </dgm:pt>
    <dgm:pt modelId="{F0A2F4C6-0CAE-4C85-A0B8-95A8DCC2F407}" type="parTrans" cxnId="{1E2A7AFD-AA04-4AC1-8C98-A7F6D2F168D9}">
      <dgm:prSet/>
      <dgm:spPr/>
      <dgm:t>
        <a:bodyPr/>
        <a:lstStyle/>
        <a:p>
          <a:endParaRPr lang="tr-TR" sz="2000"/>
        </a:p>
      </dgm:t>
    </dgm:pt>
    <dgm:pt modelId="{39743158-E2CF-4D50-B82F-4C1E87F4B08F}" type="sibTrans" cxnId="{1E2A7AFD-AA04-4AC1-8C98-A7F6D2F168D9}">
      <dgm:prSet/>
      <dgm:spPr/>
      <dgm:t>
        <a:bodyPr/>
        <a:lstStyle/>
        <a:p>
          <a:endParaRPr lang="tr-TR" sz="2000"/>
        </a:p>
      </dgm:t>
    </dgm:pt>
    <dgm:pt modelId="{E43D8387-ABCF-41C4-B8FC-7D2269E22D15}" type="pres">
      <dgm:prSet presAssocID="{9E5EAD59-6474-4F64-8A5E-1F4F9E5BFC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6DA9C11-9B39-4B23-922F-FF86E7F32206}" type="pres">
      <dgm:prSet presAssocID="{833B87D3-5151-4E05-9B07-8F68B8BF7749}" presName="parentLin" presStyleCnt="0"/>
      <dgm:spPr/>
    </dgm:pt>
    <dgm:pt modelId="{9072EF10-8BE0-496A-A12B-3763D0828104}" type="pres">
      <dgm:prSet presAssocID="{833B87D3-5151-4E05-9B07-8F68B8BF7749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6B3AF819-5C01-444D-A4A7-8DA39BA849B6}" type="pres">
      <dgm:prSet presAssocID="{833B87D3-5151-4E05-9B07-8F68B8BF7749}" presName="parentText" presStyleLbl="node1" presStyleIdx="0" presStyleCnt="3" custScaleX="135330" custLinFactNeighborX="-12444" custLinFactNeighborY="661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51A04F-8D70-4B7C-AA7B-1EE75CBE5DA9}" type="pres">
      <dgm:prSet presAssocID="{833B87D3-5151-4E05-9B07-8F68B8BF7749}" presName="negativeSpace" presStyleCnt="0"/>
      <dgm:spPr/>
    </dgm:pt>
    <dgm:pt modelId="{71FD0D06-E130-4BF7-B35F-5058600D59A7}" type="pres">
      <dgm:prSet presAssocID="{833B87D3-5151-4E05-9B07-8F68B8BF7749}" presName="childText" presStyleLbl="conFgAcc1" presStyleIdx="0" presStyleCnt="3">
        <dgm:presLayoutVars>
          <dgm:bulletEnabled val="1"/>
        </dgm:presLayoutVars>
      </dgm:prSet>
      <dgm:spPr/>
    </dgm:pt>
    <dgm:pt modelId="{DA1D0DB8-28F1-4A22-B00B-E21674228E9A}" type="pres">
      <dgm:prSet presAssocID="{4A2CBD26-3DA3-458F-AC7D-A0D56EE662F3}" presName="spaceBetweenRectangles" presStyleCnt="0"/>
      <dgm:spPr/>
    </dgm:pt>
    <dgm:pt modelId="{A07769CE-6730-4E93-BCCE-F2D4F087B680}" type="pres">
      <dgm:prSet presAssocID="{9186BBEE-1A7C-48E6-9A23-BA6EC13C8D01}" presName="parentLin" presStyleCnt="0"/>
      <dgm:spPr/>
      <dgm:t>
        <a:bodyPr/>
        <a:lstStyle/>
        <a:p>
          <a:endParaRPr lang="tr-TR"/>
        </a:p>
      </dgm:t>
    </dgm:pt>
    <dgm:pt modelId="{63E0BBE1-6CD0-4E0D-A0B9-160ED715C2D1}" type="pres">
      <dgm:prSet presAssocID="{9186BBEE-1A7C-48E6-9A23-BA6EC13C8D01}" presName="parentLeftMargin" presStyleLbl="node1" presStyleIdx="0" presStyleCnt="3"/>
      <dgm:spPr/>
      <dgm:t>
        <a:bodyPr/>
        <a:lstStyle/>
        <a:p>
          <a:endParaRPr lang="tr-TR"/>
        </a:p>
      </dgm:t>
    </dgm:pt>
    <dgm:pt modelId="{785E4257-D051-47BD-8C55-771C9763E0F6}" type="pres">
      <dgm:prSet presAssocID="{9186BBEE-1A7C-48E6-9A23-BA6EC13C8D01}" presName="parentText" presStyleLbl="node1" presStyleIdx="1" presStyleCnt="3" custScaleX="13781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E132837-03FC-40A0-91ED-855D3E34E020}" type="pres">
      <dgm:prSet presAssocID="{9186BBEE-1A7C-48E6-9A23-BA6EC13C8D01}" presName="negativeSpace" presStyleCnt="0"/>
      <dgm:spPr/>
      <dgm:t>
        <a:bodyPr/>
        <a:lstStyle/>
        <a:p>
          <a:endParaRPr lang="tr-TR"/>
        </a:p>
      </dgm:t>
    </dgm:pt>
    <dgm:pt modelId="{1FDF757C-C5D5-462B-A543-69C30E8E17C3}" type="pres">
      <dgm:prSet presAssocID="{9186BBEE-1A7C-48E6-9A23-BA6EC13C8D01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82EB7B9-5E72-49B8-865B-8D4D83A5D799}" type="pres">
      <dgm:prSet presAssocID="{85884F0D-7322-4ABC-9019-3535303B9057}" presName="spaceBetweenRectangles" presStyleCnt="0"/>
      <dgm:spPr/>
      <dgm:t>
        <a:bodyPr/>
        <a:lstStyle/>
        <a:p>
          <a:endParaRPr lang="tr-TR"/>
        </a:p>
      </dgm:t>
    </dgm:pt>
    <dgm:pt modelId="{735C6876-963D-4EBC-8E15-90DDA8839CAD}" type="pres">
      <dgm:prSet presAssocID="{EB8C91A2-2FFF-4845-A8FD-2376235C1411}" presName="parentLin" presStyleCnt="0"/>
      <dgm:spPr/>
    </dgm:pt>
    <dgm:pt modelId="{DC93442B-D31D-4204-AB02-61A50987555B}" type="pres">
      <dgm:prSet presAssocID="{EB8C91A2-2FFF-4845-A8FD-2376235C1411}" presName="parentLeftMargin" presStyleLbl="node1" presStyleIdx="1" presStyleCnt="3"/>
      <dgm:spPr/>
      <dgm:t>
        <a:bodyPr/>
        <a:lstStyle/>
        <a:p>
          <a:endParaRPr lang="tr-TR"/>
        </a:p>
      </dgm:t>
    </dgm:pt>
    <dgm:pt modelId="{58F1C036-5B99-4AA8-A283-E2BBF5C9E099}" type="pres">
      <dgm:prSet presAssocID="{EB8C91A2-2FFF-4845-A8FD-2376235C1411}" presName="parentText" presStyleLbl="node1" presStyleIdx="2" presStyleCnt="3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F79AD0-3D05-4E33-A3FE-E01411C2BF1A}" type="pres">
      <dgm:prSet presAssocID="{EB8C91A2-2FFF-4845-A8FD-2376235C1411}" presName="negativeSpace" presStyleCnt="0"/>
      <dgm:spPr/>
    </dgm:pt>
    <dgm:pt modelId="{3CD58EF5-C1C1-4FB2-9B20-89D01523DE87}" type="pres">
      <dgm:prSet presAssocID="{EB8C91A2-2FFF-4845-A8FD-2376235C141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31FFB87-1E20-429D-8AD1-D03CE9AC07BA}" type="presOf" srcId="{9E5EAD59-6474-4F64-8A5E-1F4F9E5BFC6D}" destId="{E43D8387-ABCF-41C4-B8FC-7D2269E22D15}" srcOrd="0" destOrd="0" presId="urn:microsoft.com/office/officeart/2005/8/layout/list1"/>
    <dgm:cxn modelId="{FFD6467D-9E79-4DE5-8F2E-8DBF50BB1E72}" type="presOf" srcId="{EB8C91A2-2FFF-4845-A8FD-2376235C1411}" destId="{58F1C036-5B99-4AA8-A283-E2BBF5C9E099}" srcOrd="1" destOrd="0" presId="urn:microsoft.com/office/officeart/2005/8/layout/list1"/>
    <dgm:cxn modelId="{D17CDC51-BD05-4CFE-AC60-7D2C1BE4DA31}" type="presOf" srcId="{9186BBEE-1A7C-48E6-9A23-BA6EC13C8D01}" destId="{785E4257-D051-47BD-8C55-771C9763E0F6}" srcOrd="1" destOrd="0" presId="urn:microsoft.com/office/officeart/2005/8/layout/list1"/>
    <dgm:cxn modelId="{4ABB46AC-40B1-4F5B-9EC8-F5338B52C782}" type="presOf" srcId="{833B87D3-5151-4E05-9B07-8F68B8BF7749}" destId="{6B3AF819-5C01-444D-A4A7-8DA39BA849B6}" srcOrd="1" destOrd="0" presId="urn:microsoft.com/office/officeart/2005/8/layout/list1"/>
    <dgm:cxn modelId="{1ED61A11-4392-4860-8FFE-74657B74D102}" type="presOf" srcId="{9186BBEE-1A7C-48E6-9A23-BA6EC13C8D01}" destId="{63E0BBE1-6CD0-4E0D-A0B9-160ED715C2D1}" srcOrd="0" destOrd="0" presId="urn:microsoft.com/office/officeart/2005/8/layout/list1"/>
    <dgm:cxn modelId="{1E2A7AFD-AA04-4AC1-8C98-A7F6D2F168D9}" srcId="{9E5EAD59-6474-4F64-8A5E-1F4F9E5BFC6D}" destId="{EB8C91A2-2FFF-4845-A8FD-2376235C1411}" srcOrd="2" destOrd="0" parTransId="{F0A2F4C6-0CAE-4C85-A0B8-95A8DCC2F407}" sibTransId="{39743158-E2CF-4D50-B82F-4C1E87F4B08F}"/>
    <dgm:cxn modelId="{E8FA6C96-DD40-44F8-9492-9AE210F08A80}" srcId="{9E5EAD59-6474-4F64-8A5E-1F4F9E5BFC6D}" destId="{833B87D3-5151-4E05-9B07-8F68B8BF7749}" srcOrd="0" destOrd="0" parTransId="{20548481-CF86-40F6-8E56-73C759FC22BF}" sibTransId="{4A2CBD26-3DA3-458F-AC7D-A0D56EE662F3}"/>
    <dgm:cxn modelId="{6B4380B4-0AFE-4C50-935B-678E1B8C06DA}" type="presOf" srcId="{EB8C91A2-2FFF-4845-A8FD-2376235C1411}" destId="{DC93442B-D31D-4204-AB02-61A50987555B}" srcOrd="0" destOrd="0" presId="urn:microsoft.com/office/officeart/2005/8/layout/list1"/>
    <dgm:cxn modelId="{A8AB5F6A-58A3-482D-BDEB-13DAAD607F10}" srcId="{9E5EAD59-6474-4F64-8A5E-1F4F9E5BFC6D}" destId="{9186BBEE-1A7C-48E6-9A23-BA6EC13C8D01}" srcOrd="1" destOrd="0" parTransId="{13714E81-9240-486D-B0B2-BE1ECBAB28C6}" sibTransId="{85884F0D-7322-4ABC-9019-3535303B9057}"/>
    <dgm:cxn modelId="{84E9DAF8-D592-4D29-9DEF-D909D62D5892}" type="presOf" srcId="{833B87D3-5151-4E05-9B07-8F68B8BF7749}" destId="{9072EF10-8BE0-496A-A12B-3763D0828104}" srcOrd="0" destOrd="0" presId="urn:microsoft.com/office/officeart/2005/8/layout/list1"/>
    <dgm:cxn modelId="{54B86665-6438-488D-A287-87F02005DFA4}" type="presParOf" srcId="{E43D8387-ABCF-41C4-B8FC-7D2269E22D15}" destId="{C6DA9C11-9B39-4B23-922F-FF86E7F32206}" srcOrd="0" destOrd="0" presId="urn:microsoft.com/office/officeart/2005/8/layout/list1"/>
    <dgm:cxn modelId="{FD1458B7-FE0C-42B9-8565-1769C6115FEE}" type="presParOf" srcId="{C6DA9C11-9B39-4B23-922F-FF86E7F32206}" destId="{9072EF10-8BE0-496A-A12B-3763D0828104}" srcOrd="0" destOrd="0" presId="urn:microsoft.com/office/officeart/2005/8/layout/list1"/>
    <dgm:cxn modelId="{04C62E8A-1356-4125-9783-CFD4A91B074B}" type="presParOf" srcId="{C6DA9C11-9B39-4B23-922F-FF86E7F32206}" destId="{6B3AF819-5C01-444D-A4A7-8DA39BA849B6}" srcOrd="1" destOrd="0" presId="urn:microsoft.com/office/officeart/2005/8/layout/list1"/>
    <dgm:cxn modelId="{EB6D9FCD-9B7B-4097-A017-C3E16E661839}" type="presParOf" srcId="{E43D8387-ABCF-41C4-B8FC-7D2269E22D15}" destId="{5951A04F-8D70-4B7C-AA7B-1EE75CBE5DA9}" srcOrd="1" destOrd="0" presId="urn:microsoft.com/office/officeart/2005/8/layout/list1"/>
    <dgm:cxn modelId="{8A1CCF9C-1A55-4423-A91F-3FEEC83AA7D5}" type="presParOf" srcId="{E43D8387-ABCF-41C4-B8FC-7D2269E22D15}" destId="{71FD0D06-E130-4BF7-B35F-5058600D59A7}" srcOrd="2" destOrd="0" presId="urn:microsoft.com/office/officeart/2005/8/layout/list1"/>
    <dgm:cxn modelId="{80CF04DC-D730-4002-A386-A2A0B5773266}" type="presParOf" srcId="{E43D8387-ABCF-41C4-B8FC-7D2269E22D15}" destId="{DA1D0DB8-28F1-4A22-B00B-E21674228E9A}" srcOrd="3" destOrd="0" presId="urn:microsoft.com/office/officeart/2005/8/layout/list1"/>
    <dgm:cxn modelId="{FA9FC7EA-4352-4410-9344-419AF10FE69B}" type="presParOf" srcId="{E43D8387-ABCF-41C4-B8FC-7D2269E22D15}" destId="{A07769CE-6730-4E93-BCCE-F2D4F087B680}" srcOrd="4" destOrd="0" presId="urn:microsoft.com/office/officeart/2005/8/layout/list1"/>
    <dgm:cxn modelId="{5ECF0195-AD1E-42B3-AD88-05D69F76DACF}" type="presParOf" srcId="{A07769CE-6730-4E93-BCCE-F2D4F087B680}" destId="{63E0BBE1-6CD0-4E0D-A0B9-160ED715C2D1}" srcOrd="0" destOrd="0" presId="urn:microsoft.com/office/officeart/2005/8/layout/list1"/>
    <dgm:cxn modelId="{7776B241-49EC-49C1-A738-56F6F7646079}" type="presParOf" srcId="{A07769CE-6730-4E93-BCCE-F2D4F087B680}" destId="{785E4257-D051-47BD-8C55-771C9763E0F6}" srcOrd="1" destOrd="0" presId="urn:microsoft.com/office/officeart/2005/8/layout/list1"/>
    <dgm:cxn modelId="{97268A94-63D9-4A36-99BC-4D803A56BE8F}" type="presParOf" srcId="{E43D8387-ABCF-41C4-B8FC-7D2269E22D15}" destId="{0E132837-03FC-40A0-91ED-855D3E34E020}" srcOrd="5" destOrd="0" presId="urn:microsoft.com/office/officeart/2005/8/layout/list1"/>
    <dgm:cxn modelId="{A699165E-8D5E-416F-B2A1-96A8C0963AAB}" type="presParOf" srcId="{E43D8387-ABCF-41C4-B8FC-7D2269E22D15}" destId="{1FDF757C-C5D5-462B-A543-69C30E8E17C3}" srcOrd="6" destOrd="0" presId="urn:microsoft.com/office/officeart/2005/8/layout/list1"/>
    <dgm:cxn modelId="{B322E118-2311-4F5B-B4F9-2605106C3A76}" type="presParOf" srcId="{E43D8387-ABCF-41C4-B8FC-7D2269E22D15}" destId="{E82EB7B9-5E72-49B8-865B-8D4D83A5D799}" srcOrd="7" destOrd="0" presId="urn:microsoft.com/office/officeart/2005/8/layout/list1"/>
    <dgm:cxn modelId="{E94386A9-E632-44AF-94D1-49657A36C4DE}" type="presParOf" srcId="{E43D8387-ABCF-41C4-B8FC-7D2269E22D15}" destId="{735C6876-963D-4EBC-8E15-90DDA8839CAD}" srcOrd="8" destOrd="0" presId="urn:microsoft.com/office/officeart/2005/8/layout/list1"/>
    <dgm:cxn modelId="{11AC2E32-B80A-40DF-B9A2-71F32F6249AC}" type="presParOf" srcId="{735C6876-963D-4EBC-8E15-90DDA8839CAD}" destId="{DC93442B-D31D-4204-AB02-61A50987555B}" srcOrd="0" destOrd="0" presId="urn:microsoft.com/office/officeart/2005/8/layout/list1"/>
    <dgm:cxn modelId="{9D99DF1C-44A7-4678-8894-22384B5C3588}" type="presParOf" srcId="{735C6876-963D-4EBC-8E15-90DDA8839CAD}" destId="{58F1C036-5B99-4AA8-A283-E2BBF5C9E099}" srcOrd="1" destOrd="0" presId="urn:microsoft.com/office/officeart/2005/8/layout/list1"/>
    <dgm:cxn modelId="{5EC2F1F0-C0D2-469A-9850-D2832E2F70C1}" type="presParOf" srcId="{E43D8387-ABCF-41C4-B8FC-7D2269E22D15}" destId="{8BF79AD0-3D05-4E33-A3FE-E01411C2BF1A}" srcOrd="9" destOrd="0" presId="urn:microsoft.com/office/officeart/2005/8/layout/list1"/>
    <dgm:cxn modelId="{4124F9E5-5E4E-4847-8AB6-36D72F2BD1FB}" type="presParOf" srcId="{E43D8387-ABCF-41C4-B8FC-7D2269E22D15}" destId="{3CD58EF5-C1C1-4FB2-9B20-89D01523DE8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2E210-C2CE-4ED2-AE89-6F2D8C753C80}">
      <dsp:nvSpPr>
        <dsp:cNvPr id="0" name=""/>
        <dsp:cNvSpPr/>
      </dsp:nvSpPr>
      <dsp:spPr>
        <a:xfrm>
          <a:off x="0" y="147243"/>
          <a:ext cx="8229600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 smtClean="0"/>
            <a:t>PROJELER </a:t>
          </a:r>
          <a:endParaRPr lang="tr-TR" sz="4000" kern="1200" dirty="0"/>
        </a:p>
      </dsp:txBody>
      <dsp:txXfrm>
        <a:off x="59399" y="206642"/>
        <a:ext cx="8110802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D0D06-E130-4BF7-B35F-5058600D59A7}">
      <dsp:nvSpPr>
        <dsp:cNvPr id="0" name=""/>
        <dsp:cNvSpPr/>
      </dsp:nvSpPr>
      <dsp:spPr>
        <a:xfrm>
          <a:off x="0" y="509718"/>
          <a:ext cx="790699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AF819-5C01-444D-A4A7-8DA39BA849B6}">
      <dsp:nvSpPr>
        <dsp:cNvPr id="0" name=""/>
        <dsp:cNvSpPr/>
      </dsp:nvSpPr>
      <dsp:spPr>
        <a:xfrm>
          <a:off x="346152" y="87030"/>
          <a:ext cx="7490372" cy="974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206" tIns="0" rIns="209206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SEDEP (SELÇUKLU DEĞERLER EĞİTİMİ PROJESİ)</a:t>
          </a:r>
          <a:endParaRPr lang="tr-TR" sz="2000" b="1" kern="1200" dirty="0"/>
        </a:p>
      </dsp:txBody>
      <dsp:txXfrm>
        <a:off x="393707" y="134585"/>
        <a:ext cx="7395262" cy="879050"/>
      </dsp:txXfrm>
    </dsp:sp>
    <dsp:sp modelId="{1FDF757C-C5D5-462B-A543-69C30E8E17C3}">
      <dsp:nvSpPr>
        <dsp:cNvPr id="0" name=""/>
        <dsp:cNvSpPr/>
      </dsp:nvSpPr>
      <dsp:spPr>
        <a:xfrm>
          <a:off x="0" y="2006599"/>
          <a:ext cx="790699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E4257-D051-47BD-8C55-771C9763E0F6}">
      <dsp:nvSpPr>
        <dsp:cNvPr id="0" name=""/>
        <dsp:cNvSpPr/>
      </dsp:nvSpPr>
      <dsp:spPr>
        <a:xfrm>
          <a:off x="389558" y="1519518"/>
          <a:ext cx="7516286" cy="974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206" tIns="0" rIns="209206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/>
            <a:t>KELEBEKLER VADİSİ PROJESİ</a:t>
          </a:r>
          <a:endParaRPr lang="tr-TR" sz="2000" b="1" kern="1200" dirty="0"/>
        </a:p>
      </dsp:txBody>
      <dsp:txXfrm>
        <a:off x="437113" y="1567073"/>
        <a:ext cx="7421176" cy="879050"/>
      </dsp:txXfrm>
    </dsp:sp>
    <dsp:sp modelId="{3CD58EF5-C1C1-4FB2-9B20-89D01523DE87}">
      <dsp:nvSpPr>
        <dsp:cNvPr id="0" name=""/>
        <dsp:cNvSpPr/>
      </dsp:nvSpPr>
      <dsp:spPr>
        <a:xfrm>
          <a:off x="0" y="3503479"/>
          <a:ext cx="790699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1C036-5B99-4AA8-A283-E2BBF5C9E099}">
      <dsp:nvSpPr>
        <dsp:cNvPr id="0" name=""/>
        <dsp:cNvSpPr/>
      </dsp:nvSpPr>
      <dsp:spPr>
        <a:xfrm>
          <a:off x="376431" y="3016399"/>
          <a:ext cx="7528622" cy="9741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206" tIns="0" rIns="2092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b="1" kern="1200" dirty="0" smtClean="0">
              <a:solidFill>
                <a:schemeClr val="bg1"/>
              </a:solidFill>
            </a:rPr>
            <a:t>OTİSTİK VE DOWN SENDROMLULAR YAŞAM MERKEZİ PROJESİ</a:t>
          </a:r>
          <a:endParaRPr lang="tr-TR" sz="2000" kern="1200" dirty="0">
            <a:solidFill>
              <a:schemeClr val="bg1"/>
            </a:solidFill>
          </a:endParaRPr>
        </a:p>
      </dsp:txBody>
      <dsp:txXfrm>
        <a:off x="423986" y="3063954"/>
        <a:ext cx="7433512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77F1F4-8305-4CA6-A3A6-9E4C797E682A}" type="datetimeFigureOut">
              <a:rPr lang="tr-TR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9250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778250" y="9428164"/>
            <a:ext cx="2889250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BB0055-CCD3-4291-A701-C864F71F883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0735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6C56-3822-4023-8670-672543CB6E7F}" type="datetimeFigureOut">
              <a:rPr lang="tr-TR" smtClean="0"/>
              <a:pPr/>
              <a:t>20.12.2013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89250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778250" y="9428164"/>
            <a:ext cx="2889250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C9864-5BD1-4E07-BB4C-BB8411BD74B8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340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9864-5BD1-4E07-BB4C-BB8411BD74B8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1296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DC9864-5BD1-4E07-BB4C-BB8411BD74B8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1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98326-1551-4803-84E1-A0A0FA20C91F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C1E57-C16D-412F-A9F7-4A9D35B5AEC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410C-4DC0-436F-87A8-1B3EB0829090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9D8F8-9B47-4307-B34D-2A6480EB43E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6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3D798-61DE-4F21-ADB3-8F22C9E18B2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93520-5CF5-49F1-A5B2-15D116D0DD81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7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Dikdörtgen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Dikdörtgen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Dikdörtgen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Dikdörtgen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Yuvarlatılmış Dikdörtgen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Yuvarlatılmış Dikdörtgen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Dikdörtgen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Dikdörtgen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ikdörtgen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Dikdörtgen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Başlık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Alt Başlık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Veri Yer Tutucus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C3C1CE69-DA28-47A0-8665-198EA49B40C7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17" name="Altbilgi Yer Tutucusu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29" name="Slayt Numarası Yer Tutucus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CF6AFD-23FC-4C5C-8DD1-F1437704BB9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9BFE2-97A0-49E6-903E-BA3467DB6723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D9BC3-4B67-497B-A7B5-ED700190C4D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3CF711-72B9-462B-BD64-65BA4CFCC39E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4C923-EE9B-42EE-97C8-A7AADA5E620E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B8628-4425-4E64-9737-B6FAC57CCB32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2C062E-ADC0-4C22-8677-B527BE8F58A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6" name="Veri Yer Tutucus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E00AF8E-99BB-4653-AA0D-7E466C0892BE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27" name="Slayt Numarası Yer Tutucus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35360F3D-139F-4FA2-BB33-AF30872D81B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  <p:sp>
        <p:nvSpPr>
          <p:cNvPr id="28" name="Altbilgi Yer Tutucusu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8749836E-A412-4BD8-B60B-883BA754E289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FB125021-7FC8-4486-9573-D4617C0FC958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A21081-D0D2-4B83-BE34-4A5BA442C391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673F2-179A-4B93-BE08-67E5FD54704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8ACF77-DF5C-48E9-A248-072BAA81C0BE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A49D45-7157-4723-B9E0-7D2A2DBC9534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82F5E-76C2-49F5-9B05-8BE4F91E9A86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32AF9-980A-4F9F-928F-9E37D1CE8AA7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54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1DFB6-7C62-4AAC-A0BC-8E3BB27C605D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14303-4C4D-48CD-9A10-0AF9E655F0A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0ADF61-3BE8-452E-A96B-8AC686E2411B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4B7FA-7C36-45EA-A2EE-551D668421CC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4D095-378C-4828-A047-C82CD03CCA79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488FA4-C2CD-41F1-B934-63DFC36468F3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FC11E-2F7A-4F8B-8267-C991C6C4FDEF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BC2F8-F6C5-4F9B-AFD4-2F32101EF19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D5064-5BC5-4638-9028-4C1DB8F0715F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BD6E-6297-4B26-B3C7-3190A45B2D19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6B3E5-D0B8-4897-BE18-7C9DDFB1004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64478-2362-438F-887A-8B43B7C062BA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17173-C3D2-4E71-929F-2712860585D7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1BE1-C123-49A9-B020-759738B8B900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9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CB219-C4B0-466F-A908-61A86142F104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57E16-65CF-454A-A593-7A1A3A7963FD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3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82D78-184D-488F-B28B-22E5BDFD94BE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4C4A4-B79A-493C-99A8-170D505A4873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F8E0-CA4D-4DDD-B2CB-4DFB3416A432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CBBB6-FFEB-4BC3-BE6E-13B7C4160124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0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Başlık Yer Tutucu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</a:p>
        </p:txBody>
      </p:sp>
      <p:sp>
        <p:nvSpPr>
          <p:cNvPr id="1027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9A6BE3-9A5E-4733-A77B-32EAC72AAC8B}" type="datetimeFigureOut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20.12.2013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CE3BB3-6956-41B9-BF7D-0C48F368E70F}" type="slidenum">
              <a:rPr lang="tr-T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3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ikdörtgen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Dikdörtgen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Dikdörtgen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Dikdörtgen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Dikdörtgen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Yuvarlatılmış Dikdörtgen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Yuvarlatılmış Dikdörtgen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Dikdörtgen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Dikdörtgen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Dikdörtgen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Dikdörtgen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Dikdörtgen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Dikdörtgen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Başlık Yer Tutucu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Metin Yer Tutucus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Veri Yer Tutucus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BD8DFE12-D1F6-4F84-BD91-A15E10F5A737}" type="datetimeFigureOut">
              <a:rPr lang="tr-TR" smtClean="0"/>
              <a:pPr>
                <a:defRPr/>
              </a:pPr>
              <a:t>20.12.2013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23" name="Slayt Numarası Yer Tutucus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5B9DF54-84E3-4B6E-A870-A2DB3653EC56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tr-TR" smtClean="0"/>
              <a:t> 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tr-TR"/>
          </a:p>
        </p:txBody>
      </p:sp>
      <p:grpSp>
        <p:nvGrpSpPr>
          <p:cNvPr id="14339" name="Group 1"/>
          <p:cNvGrpSpPr>
            <a:grpSpLocks/>
          </p:cNvGrpSpPr>
          <p:nvPr/>
        </p:nvGrpSpPr>
        <p:grpSpPr bwMode="auto">
          <a:xfrm>
            <a:off x="213774" y="50492"/>
            <a:ext cx="8560339" cy="6519862"/>
            <a:chOff x="412" y="-269"/>
            <a:chExt cx="11591" cy="15409"/>
          </a:xfrm>
        </p:grpSpPr>
        <p:grpSp>
          <p:nvGrpSpPr>
            <p:cNvPr id="14342" name="Group 2"/>
            <p:cNvGrpSpPr>
              <a:grpSpLocks/>
            </p:cNvGrpSpPr>
            <p:nvPr/>
          </p:nvGrpSpPr>
          <p:grpSpPr bwMode="auto">
            <a:xfrm>
              <a:off x="412" y="-269"/>
              <a:ext cx="11591" cy="15365"/>
              <a:chOff x="417" y="-269"/>
              <a:chExt cx="11583" cy="15362"/>
            </a:xfrm>
          </p:grpSpPr>
          <p:sp>
            <p:nvSpPr>
              <p:cNvPr id="14344" name="Rectangle 3" descr="Zig zag"/>
              <p:cNvSpPr>
                <a:spLocks noChangeArrowheads="1"/>
              </p:cNvSpPr>
              <p:nvPr/>
            </p:nvSpPr>
            <p:spPr bwMode="auto">
              <a:xfrm>
                <a:off x="418" y="68"/>
                <a:ext cx="11582" cy="15025"/>
              </a:xfrm>
              <a:prstGeom prst="rect">
                <a:avLst/>
              </a:prstGeom>
              <a:pattFill prst="zigZag">
                <a:fgClr>
                  <a:srgbClr val="8C8C8C"/>
                </a:fgClr>
                <a:bgClr>
                  <a:srgbClr val="BFBFBF"/>
                </a:bgClr>
              </a:pattFill>
              <a:ln w="127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tr-TR">
                  <a:latin typeface="Calibri" pitchFamily="34" charset="0"/>
                </a:endParaRPr>
              </a:p>
            </p:txBody>
          </p:sp>
          <p:sp>
            <p:nvSpPr>
              <p:cNvPr id="9220" name="Rectangle 4"/>
              <p:cNvSpPr>
                <a:spLocks noChangeArrowheads="1"/>
              </p:cNvSpPr>
              <p:nvPr/>
            </p:nvSpPr>
            <p:spPr bwMode="auto">
              <a:xfrm>
                <a:off x="3294" y="-269"/>
                <a:ext cx="8474" cy="1502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28600" tIns="1371600" rIns="457200"/>
              <a:lstStyle/>
              <a:p>
                <a:pPr>
                  <a:defRPr/>
                </a:pPr>
                <a:endParaRPr lang="tr-TR" sz="4800" b="1" dirty="0">
                  <a:solidFill>
                    <a:srgbClr val="FFFFFF"/>
                  </a:solidFill>
                  <a:latin typeface="Andalus" pitchFamily="18" charset="-78"/>
                  <a:cs typeface="Arial" charset="0"/>
                </a:endParaRPr>
              </a:p>
              <a:p>
                <a:pPr>
                  <a:defRPr/>
                </a:pPr>
                <a:endParaRPr lang="tr-TR" sz="4800" b="1" dirty="0">
                  <a:solidFill>
                    <a:srgbClr val="FFFFFF"/>
                  </a:solidFill>
                  <a:latin typeface="Andalus" pitchFamily="18" charset="-78"/>
                  <a:cs typeface="Arial" charset="0"/>
                </a:endParaRPr>
              </a:p>
              <a:p>
                <a:pPr>
                  <a:defRPr/>
                </a:pPr>
                <a:endParaRPr lang="tr-TR" sz="3200" b="1" dirty="0">
                  <a:solidFill>
                    <a:srgbClr val="FFFFFF"/>
                  </a:solidFill>
                  <a:latin typeface="Andalus" pitchFamily="18" charset="-78"/>
                  <a:cs typeface="Arial" charset="0"/>
                </a:endParaRPr>
              </a:p>
              <a:p>
                <a:pPr>
                  <a:defRPr/>
                </a:pPr>
                <a:endParaRPr lang="tr-TR" sz="3200" b="1" dirty="0">
                  <a:solidFill>
                    <a:srgbClr val="FFFFFF"/>
                  </a:solidFill>
                  <a:latin typeface="Andalus" pitchFamily="18" charset="-78"/>
                  <a:cs typeface="Arial" charset="0"/>
                </a:endParaRPr>
              </a:p>
              <a:p>
                <a:pPr>
                  <a:defRPr/>
                </a:pPr>
                <a:endParaRPr lang="tr-TR" sz="3200" b="1" dirty="0">
                  <a:solidFill>
                    <a:srgbClr val="FFFFFF"/>
                  </a:solidFill>
                  <a:latin typeface="Andalus" pitchFamily="18" charset="-78"/>
                  <a:cs typeface="Arial" charset="0"/>
                </a:endParaRPr>
              </a:p>
              <a:p>
                <a:pPr>
                  <a:defRPr/>
                </a:pPr>
                <a:endParaRPr lang="tr-TR" sz="1600" b="1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defRPr/>
                </a:pPr>
                <a:r>
                  <a:rPr lang="tr-TR" sz="2000" dirty="0" smtClean="0">
                    <a:solidFill>
                      <a:srgbClr val="FFFFFF"/>
                    </a:solidFill>
                    <a:cs typeface="Arial" charset="0"/>
                  </a:rPr>
                  <a:t> </a:t>
                </a:r>
                <a:endParaRPr lang="tr-TR" sz="2000" dirty="0">
                  <a:solidFill>
                    <a:srgbClr val="FFFFFF"/>
                  </a:solidFill>
                  <a:cs typeface="Arial" charset="0"/>
                </a:endParaRPr>
              </a:p>
              <a:p>
                <a:pPr>
                  <a:defRPr/>
                </a:pPr>
                <a:endParaRPr lang="tr-TR" sz="1100" dirty="0">
                  <a:solidFill>
                    <a:srgbClr val="FFFFFF"/>
                  </a:solidFill>
                  <a:latin typeface="Times New Roman" pitchFamily="18" charset="0"/>
                  <a:cs typeface="Arial" charset="0"/>
                </a:endParaRPr>
              </a:p>
              <a:p>
                <a:pPr>
                  <a:defRPr/>
                </a:pPr>
                <a:endParaRPr lang="tr-TR" dirty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4346" name="Group 5"/>
              <p:cNvGrpSpPr>
                <a:grpSpLocks/>
              </p:cNvGrpSpPr>
              <p:nvPr/>
            </p:nvGrpSpPr>
            <p:grpSpPr bwMode="auto">
              <a:xfrm>
                <a:off x="417" y="843"/>
                <a:ext cx="2879" cy="6795"/>
                <a:chOff x="743" y="1153"/>
                <a:chExt cx="2654" cy="6447"/>
              </a:xfrm>
            </p:grpSpPr>
            <p:sp>
              <p:nvSpPr>
                <p:cNvPr id="14349" name="Rectangle 7"/>
                <p:cNvSpPr>
                  <a:spLocks noChangeArrowheads="1"/>
                </p:cNvSpPr>
                <p:nvPr/>
              </p:nvSpPr>
              <p:spPr bwMode="auto">
                <a:xfrm flipH="1">
                  <a:off x="2008" y="1873"/>
                  <a:ext cx="1389" cy="1205"/>
                </a:xfrm>
                <a:prstGeom prst="rect">
                  <a:avLst/>
                </a:prstGeom>
                <a:solidFill>
                  <a:srgbClr val="A7BFDE">
                    <a:alpha val="50195"/>
                  </a:srgbClr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tr-TR">
                    <a:latin typeface="Calibri" pitchFamily="34" charset="0"/>
                  </a:endParaRPr>
                </a:p>
              </p:txBody>
            </p:sp>
            <p:sp>
              <p:nvSpPr>
                <p:cNvPr id="14351" name="Rectangle 9"/>
                <p:cNvSpPr>
                  <a:spLocks noChangeArrowheads="1"/>
                </p:cNvSpPr>
                <p:nvPr/>
              </p:nvSpPr>
              <p:spPr bwMode="auto">
                <a:xfrm flipH="1">
                  <a:off x="743" y="1153"/>
                  <a:ext cx="1265" cy="1440"/>
                </a:xfrm>
                <a:prstGeom prst="rect">
                  <a:avLst/>
                </a:prstGeom>
                <a:solidFill>
                  <a:srgbClr val="A7BFDE">
                    <a:alpha val="50195"/>
                  </a:srgbClr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tr-TR">
                    <a:latin typeface="Calibri" pitchFamily="34" charset="0"/>
                  </a:endParaRPr>
                </a:p>
              </p:txBody>
            </p:sp>
            <p:sp>
              <p:nvSpPr>
                <p:cNvPr id="14352" name="Rectangle 10"/>
                <p:cNvSpPr>
                  <a:spLocks noChangeArrowheads="1"/>
                </p:cNvSpPr>
                <p:nvPr/>
              </p:nvSpPr>
              <p:spPr bwMode="auto">
                <a:xfrm flipH="1">
                  <a:off x="743" y="5489"/>
                  <a:ext cx="1351" cy="1475"/>
                </a:xfrm>
                <a:prstGeom prst="rect">
                  <a:avLst/>
                </a:prstGeom>
                <a:solidFill>
                  <a:srgbClr val="A7BFDE">
                    <a:alpha val="50195"/>
                  </a:srgbClr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tr-TR">
                    <a:latin typeface="Calibri" pitchFamily="34" charset="0"/>
                  </a:endParaRPr>
                </a:p>
              </p:txBody>
            </p:sp>
            <p:sp>
              <p:nvSpPr>
                <p:cNvPr id="14353" name="Rectangle 11"/>
                <p:cNvSpPr>
                  <a:spLocks noChangeArrowheads="1"/>
                </p:cNvSpPr>
                <p:nvPr/>
              </p:nvSpPr>
              <p:spPr bwMode="auto">
                <a:xfrm flipH="1">
                  <a:off x="2094" y="5512"/>
                  <a:ext cx="1303" cy="2088"/>
                </a:xfrm>
                <a:prstGeom prst="rect">
                  <a:avLst/>
                </a:prstGeom>
                <a:solidFill>
                  <a:srgbClr val="A7BFDE">
                    <a:alpha val="50195"/>
                  </a:srgbClr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endParaRPr lang="tr-TR">
                    <a:latin typeface="Calibri" pitchFamily="34" charset="0"/>
                  </a:endParaRPr>
                </a:p>
              </p:txBody>
            </p:sp>
          </p:grpSp>
          <p:sp>
            <p:nvSpPr>
              <p:cNvPr id="9228" name="Rectangle 12"/>
              <p:cNvSpPr>
                <a:spLocks noChangeArrowheads="1"/>
              </p:cNvSpPr>
              <p:nvPr/>
            </p:nvSpPr>
            <p:spPr bwMode="auto">
              <a:xfrm flipH="1">
                <a:off x="418" y="2375"/>
                <a:ext cx="2876" cy="3038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algn="ctr">
                  <a:spcAft>
                    <a:spcPts val="1000"/>
                  </a:spcAft>
                  <a:defRPr/>
                </a:pPr>
                <a:endParaRPr lang="tr-TR" sz="3200" dirty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4343" name="Rectangle 18"/>
            <p:cNvSpPr>
              <a:spLocks noChangeArrowheads="1"/>
            </p:cNvSpPr>
            <p:nvPr/>
          </p:nvSpPr>
          <p:spPr bwMode="auto">
            <a:xfrm>
              <a:off x="3446" y="13758"/>
              <a:ext cx="7105" cy="13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tIns="0" bIns="0" anchor="b"/>
            <a:lstStyle/>
            <a:p>
              <a:endParaRPr lang="tr-TR"/>
            </a:p>
          </p:txBody>
        </p:sp>
      </p:grpSp>
      <p:pic>
        <p:nvPicPr>
          <p:cNvPr id="14340" name="Picture 20" descr="http://www.selcuklu.bel.tr/images/selcuklu_belediye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704" y="342900"/>
            <a:ext cx="2049504" cy="209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17 Dikdörtgen"/>
          <p:cNvSpPr>
            <a:spLocks noChangeArrowheads="1"/>
          </p:cNvSpPr>
          <p:nvPr/>
        </p:nvSpPr>
        <p:spPr bwMode="auto">
          <a:xfrm>
            <a:off x="2484438" y="2132856"/>
            <a:ext cx="597599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tr-TR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VATANDAŞ MEMNUNİYETİ ODAKLI </a:t>
            </a:r>
          </a:p>
          <a:p>
            <a:pPr algn="ctr"/>
            <a:r>
              <a:rPr lang="tr-T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YENİLİKÇİ UYGULAMALAR</a:t>
            </a:r>
            <a:endParaRPr lang="tr-TR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tr-TR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14562" y="1196752"/>
            <a:ext cx="2125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YEREL YÖNETİMLERDE YENİLİKÇİ </a:t>
            </a:r>
          </a:p>
          <a:p>
            <a:pPr algn="ctr"/>
            <a:r>
              <a:rPr lang="tr-TR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UYGULAMALAR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97" y="5589239"/>
            <a:ext cx="842517" cy="8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ozturk\Desktop\VATANDAŞ MENMUNİYETLİ SUNUMLAR\yeni resimler\Ahmet Davutoglu ve Nabi Avci_SEDEP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1" y="764704"/>
            <a:ext cx="7622985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Alt Başlık"/>
          <p:cNvSpPr txBox="1">
            <a:spLocks/>
          </p:cNvSpPr>
          <p:nvPr/>
        </p:nvSpPr>
        <p:spPr>
          <a:xfrm>
            <a:off x="0" y="980728"/>
            <a:ext cx="9144000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ETKİNLİKLER</a:t>
            </a:r>
            <a:endParaRPr kumimoji="0" lang="tr-TR" sz="36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7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necmettin-erbakan-univ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1131" y="4394572"/>
            <a:ext cx="256528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selcuklu-belediyesi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0891" y="4394572"/>
            <a:ext cx="180020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user\Desktop\selcuklu-ilce-milli-egitim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587" y="4466580"/>
            <a:ext cx="2565285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2 Alt Başlık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9144000" cy="64807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PROJE ORTAKLARI</a:t>
            </a:r>
          </a:p>
          <a:p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9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>
              <a:latin typeface="Calibri" pitchFamily="34" charset="0"/>
            </a:endParaRPr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457200" y="188441"/>
            <a:ext cx="8229600" cy="8642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r-TR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VATANDAŞ MEMNUNİYETİ ODAKLI </a:t>
            </a:r>
          </a:p>
          <a:p>
            <a:pPr algn="ctr"/>
            <a:r>
              <a:rPr lang="tr-TR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YENİLİKÇİ UYGULAMALAR</a:t>
            </a:r>
            <a:endParaRPr lang="tr-TR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57200" y="1988840"/>
            <a:ext cx="8229600" cy="23762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KELEBEKLER VADİSİ</a:t>
            </a:r>
          </a:p>
        </p:txBody>
      </p:sp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tr-TR" sz="2000" dirty="0"/>
              <a:t>Yaşanabilir mekân olgusunun </a:t>
            </a:r>
            <a:r>
              <a:rPr lang="tr-TR" sz="2000" dirty="0" smtClean="0"/>
              <a:t>öncü örneklerinden birisi…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2677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0" y="1334234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HEDEFLER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5536" y="2840737"/>
            <a:ext cx="835292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Doğa ve çevre sevgisinin kazandırılması</a:t>
            </a: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Eko-Turizmin geliştirilmesi</a:t>
            </a: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Bilimsel araştırmalara katkı sağlanması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Nesli </a:t>
            </a: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tükenmekte olan kelebeklerin korunması</a:t>
            </a: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Yaşanabilir mekanlar oluşturulması</a:t>
            </a: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0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0" y="1334234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PROJE KAPSAMI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2987824" y="2154366"/>
            <a:ext cx="5756656" cy="369336"/>
            <a:chOff x="285089" y="184749"/>
            <a:chExt cx="5756656" cy="369336"/>
          </a:xfrm>
        </p:grpSpPr>
        <p:sp>
          <p:nvSpPr>
            <p:cNvPr id="6" name="Dikdörtgen 5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Dikdörtgen 6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385.000 m</a:t>
              </a:r>
              <a:r>
                <a:rPr lang="tr-TR" sz="2800" b="1" baseline="300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 Toplam Alan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322291" y="2708696"/>
            <a:ext cx="5422188" cy="369336"/>
            <a:chOff x="619556" y="739079"/>
            <a:chExt cx="5422188" cy="369336"/>
          </a:xfrm>
        </p:grpSpPr>
        <p:sp>
          <p:nvSpPr>
            <p:cNvPr id="10" name="Dikdörtgen 9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Dikdörtgen 10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270.000 m</a:t>
              </a:r>
              <a:r>
                <a:rPr lang="tr-TR" sz="2800" b="1" baseline="300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 Yeşil Alan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505578" y="3262619"/>
            <a:ext cx="5238902" cy="369336"/>
            <a:chOff x="802843" y="1293002"/>
            <a:chExt cx="5238902" cy="369336"/>
          </a:xfrm>
        </p:grpSpPr>
        <p:sp>
          <p:nvSpPr>
            <p:cNvPr id="13" name="Dikdörtgen 12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Dikdörtgen 13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1.000 Kişilik Amfi Tiyatro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564099" y="3816948"/>
            <a:ext cx="5180380" cy="369336"/>
            <a:chOff x="861364" y="1847331"/>
            <a:chExt cx="5180380" cy="369336"/>
          </a:xfrm>
        </p:grpSpPr>
        <p:sp>
          <p:nvSpPr>
            <p:cNvPr id="16" name="Dikdörtgen 15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Dikdörtgen 16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6 Adet Süs Havuzu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3564098" y="4774711"/>
            <a:ext cx="5180381" cy="369336"/>
            <a:chOff x="802843" y="2401661"/>
            <a:chExt cx="5238902" cy="369336"/>
          </a:xfrm>
        </p:grpSpPr>
        <p:sp>
          <p:nvSpPr>
            <p:cNvPr id="19" name="Dikdörtgen 18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Dikdörtgen 19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Kelebek Uçuş Alanı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Grup 20"/>
          <p:cNvGrpSpPr/>
          <p:nvPr/>
        </p:nvGrpSpPr>
        <p:grpSpPr>
          <a:xfrm>
            <a:off x="3254267" y="5328634"/>
            <a:ext cx="5494197" cy="369336"/>
            <a:chOff x="619556" y="2955584"/>
            <a:chExt cx="5422188" cy="369336"/>
          </a:xfrm>
        </p:grpSpPr>
        <p:sp>
          <p:nvSpPr>
            <p:cNvPr id="22" name="Dikdörtgen 21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Dikdörtgen 22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Kelebek Çiftliği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2983810" y="5858140"/>
            <a:ext cx="5764654" cy="394160"/>
            <a:chOff x="285089" y="3485090"/>
            <a:chExt cx="5756656" cy="394160"/>
          </a:xfrm>
        </p:grpSpPr>
        <p:sp>
          <p:nvSpPr>
            <p:cNvPr id="25" name="Dikdörtgen 24"/>
            <p:cNvSpPr/>
            <p:nvPr/>
          </p:nvSpPr>
          <p:spPr>
            <a:xfrm>
              <a:off x="285089" y="3485090"/>
              <a:ext cx="5756656" cy="394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Sosyal Etkinlik Alanları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6" name="Dikdörtgen 25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endParaRPr lang="tr-T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3707904" y="4305310"/>
            <a:ext cx="5040560" cy="369336"/>
            <a:chOff x="802843" y="2401661"/>
            <a:chExt cx="5238902" cy="369336"/>
          </a:xfrm>
        </p:grpSpPr>
        <p:sp>
          <p:nvSpPr>
            <p:cNvPr id="31" name="Dikdörtgen 30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Dikdörtgen 31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Kelebek Müzesi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359532" y="4489978"/>
            <a:ext cx="2088232" cy="2232248"/>
            <a:chOff x="751765" y="4404258"/>
            <a:chExt cx="2088232" cy="2232248"/>
          </a:xfrm>
        </p:grpSpPr>
        <p:sp>
          <p:nvSpPr>
            <p:cNvPr id="36" name="Gözyaşı Damlası 35"/>
            <p:cNvSpPr/>
            <p:nvPr/>
          </p:nvSpPr>
          <p:spPr>
            <a:xfrm rot="18589211">
              <a:off x="679757" y="4487374"/>
              <a:ext cx="2232248" cy="2066015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751765" y="5038169"/>
              <a:ext cx="20882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49,1 Milyon </a:t>
              </a:r>
              <a:r>
                <a:rPr lang="tr-TR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TL</a:t>
              </a:r>
              <a:endParaRPr lang="tr-TR" sz="3200" dirty="0"/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1284444" y="3625397"/>
            <a:ext cx="1415348" cy="1315771"/>
            <a:chOff x="1073393" y="4437618"/>
            <a:chExt cx="1415348" cy="1315771"/>
          </a:xfrm>
        </p:grpSpPr>
        <p:sp>
          <p:nvSpPr>
            <p:cNvPr id="38" name="Gözyaşı Damlası 37"/>
            <p:cNvSpPr/>
            <p:nvPr/>
          </p:nvSpPr>
          <p:spPr>
            <a:xfrm rot="18589211">
              <a:off x="1125042" y="4395358"/>
              <a:ext cx="1315771" cy="1400291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9" name="Metin kutusu 38"/>
            <p:cNvSpPr txBox="1"/>
            <p:nvPr/>
          </p:nvSpPr>
          <p:spPr>
            <a:xfrm>
              <a:off x="1073393" y="4540077"/>
              <a:ext cx="14153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Park</a:t>
              </a:r>
            </a:p>
            <a:p>
              <a:pPr algn="ctr"/>
              <a:r>
                <a:rPr lang="tr-TR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22,6 Milyon </a:t>
              </a:r>
              <a:r>
                <a:rPr lang="tr-TR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TL</a:t>
              </a:r>
              <a:endParaRPr lang="tr-TR" sz="2000" dirty="0"/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367580" y="2652328"/>
            <a:ext cx="1415348" cy="1315771"/>
            <a:chOff x="367580" y="2652328"/>
            <a:chExt cx="1415348" cy="1315771"/>
          </a:xfrm>
        </p:grpSpPr>
        <p:sp>
          <p:nvSpPr>
            <p:cNvPr id="33" name="Gözyaşı Damlası 32"/>
            <p:cNvSpPr/>
            <p:nvPr/>
          </p:nvSpPr>
          <p:spPr>
            <a:xfrm rot="18589211">
              <a:off x="419229" y="2610068"/>
              <a:ext cx="1315771" cy="1400291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367580" y="2754787"/>
              <a:ext cx="14153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Müze</a:t>
              </a:r>
            </a:p>
            <a:p>
              <a:pPr algn="ctr"/>
              <a:r>
                <a:rPr lang="tr-TR" sz="20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26,5 Milyon </a:t>
              </a:r>
              <a:r>
                <a:rPr lang="tr-TR" sz="20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TL</a:t>
              </a:r>
              <a:endParaRPr lang="tr-T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6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0" y="1196752"/>
            <a:ext cx="910748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NASIL BİR YER?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0" y="5949280"/>
            <a:ext cx="5436096" cy="646331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tr-TR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AŞKIN KANATLARI MÜZESİ</a:t>
            </a:r>
            <a:endParaRPr lang="tr-TR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 Resim" descr="DSC08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727" y="3212976"/>
            <a:ext cx="5126361" cy="340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10 Resim" descr="204904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304" y="404664"/>
            <a:ext cx="4018200" cy="535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0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NASIL BİR YER?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Resim" descr="Changi_Airport_Terminal_3_butterfly_gard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828" y="1553453"/>
            <a:ext cx="3274397" cy="436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0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NASIL BİR YER?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" name="Picture 5" descr="transparent-butterfly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7349" y="528657"/>
            <a:ext cx="2732789" cy="2049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11 Resim" descr="204903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348880"/>
            <a:ext cx="3270327" cy="436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05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0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ÜRETİM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2" name="9 Resim" descr="204901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4612284" cy="345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7 Resim" descr="dsc010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8864" y="1340768"/>
            <a:ext cx="3528392" cy="2823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7" descr="caterpillar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2256" y="245393"/>
            <a:ext cx="3810000" cy="219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55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2" y="1196752"/>
            <a:ext cx="7416824" cy="557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36512" y="596587"/>
            <a:ext cx="910748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DIŞİŞLERİ BAKANIMIZ KELEBEKLER VADİSİNİN TEMELİNİ ATTI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3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yagram"/>
          <p:cNvGraphicFramePr/>
          <p:nvPr>
            <p:extLst>
              <p:ext uri="{D42A27DB-BD31-4B8C-83A1-F6EECF244321}">
                <p14:modId xmlns:p14="http://schemas.microsoft.com/office/powerpoint/2010/main" val="3443641861"/>
              </p:ext>
            </p:extLst>
          </p:nvPr>
        </p:nvGraphicFramePr>
        <p:xfrm>
          <a:off x="457200" y="274638"/>
          <a:ext cx="8229600" cy="151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6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535426"/>
              </p:ext>
            </p:extLst>
          </p:nvPr>
        </p:nvGraphicFramePr>
        <p:xfrm>
          <a:off x="625448" y="1901814"/>
          <a:ext cx="7906992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8" y="566562"/>
            <a:ext cx="7896452" cy="593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Metin kutusu 4"/>
          <p:cNvSpPr txBox="1"/>
          <p:nvPr/>
        </p:nvSpPr>
        <p:spPr>
          <a:xfrm>
            <a:off x="0" y="764702"/>
            <a:ext cx="91440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BAŞBAKANIMIZA KELEBEK PANOSU HEDİYE ETTİK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2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>
              <a:latin typeface="Calibri" pitchFamily="34" charset="0"/>
            </a:endParaRPr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457200" y="188441"/>
            <a:ext cx="8229600" cy="8642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r-TR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VATANDAŞ MEMNUNİYETİ ODAKLI </a:t>
            </a:r>
          </a:p>
          <a:p>
            <a:pPr algn="ctr"/>
            <a:r>
              <a:rPr lang="tr-TR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YENİLİKÇİ UYGULAMALAR</a:t>
            </a:r>
            <a:endParaRPr lang="tr-TR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57200" y="1988840"/>
            <a:ext cx="8229600" cy="23762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OTİSTİK VE DOWN SENDROMLULAR YAŞAM MERKEZİ</a:t>
            </a:r>
          </a:p>
        </p:txBody>
      </p:sp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tr-TR" sz="2000" dirty="0" smtClean="0"/>
              <a:t>Sosyal belediyecilik anlayışının en güzel ve faydalı örneklerinden…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6886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0" y="1334234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HEDEFLER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5576" y="2840737"/>
            <a:ext cx="806489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Özel yaşam alanları kazandırılması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Rehabilitasyon ve topluma kazandırma çalışmaları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Ailelerin etkileşmesi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Toplum sağlığına katkı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tr-TR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4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0" y="1268760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PROJE KAPSAMI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2987824" y="2154366"/>
            <a:ext cx="5756656" cy="369336"/>
            <a:chOff x="285089" y="184749"/>
            <a:chExt cx="5756656" cy="369336"/>
          </a:xfrm>
        </p:grpSpPr>
        <p:sp>
          <p:nvSpPr>
            <p:cNvPr id="6" name="Dikdörtgen 5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Dikdörtgen 6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21.000 </a:t>
              </a: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m</a:t>
              </a:r>
              <a:r>
                <a:rPr lang="tr-TR" sz="2800" b="1" baseline="300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 Toplam Alan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322291" y="2708696"/>
            <a:ext cx="5422188" cy="369336"/>
            <a:chOff x="619556" y="739079"/>
            <a:chExt cx="5422188" cy="369336"/>
          </a:xfrm>
        </p:grpSpPr>
        <p:sp>
          <p:nvSpPr>
            <p:cNvPr id="10" name="Dikdörtgen 9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Dikdörtgen 10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11.500 m</a:t>
              </a:r>
              <a:r>
                <a:rPr lang="tr-TR" sz="2800" b="1" baseline="300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 Yeşil Alan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505578" y="3262619"/>
            <a:ext cx="5238902" cy="369336"/>
            <a:chOff x="802843" y="1293002"/>
            <a:chExt cx="5238902" cy="369336"/>
          </a:xfrm>
        </p:grpSpPr>
        <p:sp>
          <p:nvSpPr>
            <p:cNvPr id="13" name="Dikdörtgen 12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Dikdörtgen 13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4 </a:t>
              </a: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F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arklı </a:t>
              </a: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por Salonu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564099" y="3816948"/>
            <a:ext cx="5180380" cy="369336"/>
            <a:chOff x="861364" y="1847331"/>
            <a:chExt cx="5180380" cy="369336"/>
          </a:xfrm>
        </p:grpSpPr>
        <p:sp>
          <p:nvSpPr>
            <p:cNvPr id="16" name="Dikdörtgen 15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Dikdörtgen 16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Konferans Salonu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3564098" y="4774711"/>
            <a:ext cx="5180381" cy="369336"/>
            <a:chOff x="802843" y="2401661"/>
            <a:chExt cx="5238902" cy="369336"/>
          </a:xfrm>
        </p:grpSpPr>
        <p:sp>
          <p:nvSpPr>
            <p:cNvPr id="19" name="Dikdörtgen 18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Dikdörtgen 19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Bireysel ve Grup Eğitim Odaları</a:t>
              </a:r>
            </a:p>
          </p:txBody>
        </p:sp>
      </p:grpSp>
      <p:grpSp>
        <p:nvGrpSpPr>
          <p:cNvPr id="21" name="Grup 20"/>
          <p:cNvGrpSpPr/>
          <p:nvPr/>
        </p:nvGrpSpPr>
        <p:grpSpPr>
          <a:xfrm>
            <a:off x="3254267" y="5328634"/>
            <a:ext cx="5494197" cy="369336"/>
            <a:chOff x="619556" y="2955584"/>
            <a:chExt cx="5422188" cy="369336"/>
          </a:xfrm>
        </p:grpSpPr>
        <p:sp>
          <p:nvSpPr>
            <p:cNvPr id="22" name="Dikdörtgen 21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Dikdörtgen 22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Kişisel Beceri Geliştirme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Odaları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2983810" y="5858140"/>
            <a:ext cx="5764654" cy="394160"/>
            <a:chOff x="285089" y="3485090"/>
            <a:chExt cx="5756656" cy="394160"/>
          </a:xfrm>
        </p:grpSpPr>
        <p:sp>
          <p:nvSpPr>
            <p:cNvPr id="25" name="Dikdörtgen 24"/>
            <p:cNvSpPr/>
            <p:nvPr/>
          </p:nvSpPr>
          <p:spPr>
            <a:xfrm>
              <a:off x="285089" y="3485090"/>
              <a:ext cx="5756656" cy="394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Sosyal Etkinlik Alanları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6" name="Dikdörtgen 25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endParaRPr lang="tr-T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3707904" y="4305310"/>
            <a:ext cx="5040560" cy="369336"/>
            <a:chOff x="802843" y="2401661"/>
            <a:chExt cx="5238902" cy="369336"/>
          </a:xfrm>
        </p:grpSpPr>
        <p:sp>
          <p:nvSpPr>
            <p:cNvPr id="31" name="Dikdörtgen 30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Dikdörtgen 31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Yüzme Havuzu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927820" y="3281054"/>
            <a:ext cx="2088232" cy="2232248"/>
            <a:chOff x="751765" y="4404258"/>
            <a:chExt cx="2088232" cy="2232248"/>
          </a:xfrm>
        </p:grpSpPr>
        <p:sp>
          <p:nvSpPr>
            <p:cNvPr id="36" name="Gözyaşı Damlası 35"/>
            <p:cNvSpPr/>
            <p:nvPr/>
          </p:nvSpPr>
          <p:spPr>
            <a:xfrm rot="18589211">
              <a:off x="679757" y="4487374"/>
              <a:ext cx="2232248" cy="2066015"/>
            </a:xfrm>
            <a:prstGeom prst="teardrop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r-T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751765" y="5038169"/>
              <a:ext cx="20882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13 Milyon </a:t>
              </a:r>
              <a:r>
                <a:rPr lang="tr-TR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anose="020F0502020204030204" pitchFamily="34" charset="0"/>
                </a:rPr>
                <a:t>TL</a:t>
              </a:r>
              <a:endParaRPr lang="tr-TR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39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0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HİZMETLER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2987824" y="2154366"/>
            <a:ext cx="5756656" cy="369336"/>
            <a:chOff x="285089" y="184749"/>
            <a:chExt cx="5756656" cy="369336"/>
          </a:xfrm>
        </p:grpSpPr>
        <p:sp>
          <p:nvSpPr>
            <p:cNvPr id="8" name="Dikdörtgen 7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Dikdörtgen 8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Rehberlik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3322291" y="2708696"/>
            <a:ext cx="5422188" cy="369336"/>
            <a:chOff x="619556" y="739079"/>
            <a:chExt cx="5422188" cy="369336"/>
          </a:xfrm>
        </p:grpSpPr>
        <p:sp>
          <p:nvSpPr>
            <p:cNvPr id="11" name="Dikdörtgen 10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Dikdörtgen 11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Sağlık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505578" y="3262619"/>
            <a:ext cx="5238902" cy="369336"/>
            <a:chOff x="802843" y="1293002"/>
            <a:chExt cx="5238902" cy="369336"/>
          </a:xfrm>
        </p:grpSpPr>
        <p:sp>
          <p:nvSpPr>
            <p:cNvPr id="14" name="Dikdörtgen 13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Dikdörtgen 14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Bireysel ve Grup Eğitimi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3564099" y="3816948"/>
            <a:ext cx="5180380" cy="369336"/>
            <a:chOff x="861364" y="1847331"/>
            <a:chExt cx="5180380" cy="369336"/>
          </a:xfrm>
        </p:grpSpPr>
        <p:sp>
          <p:nvSpPr>
            <p:cNvPr id="17" name="Dikdörtgen 16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Dikdörtgen 17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Kişisel Beceri Geliştirme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3564098" y="4774711"/>
            <a:ext cx="5180381" cy="369336"/>
            <a:chOff x="802843" y="2401661"/>
            <a:chExt cx="5238902" cy="369336"/>
          </a:xfrm>
        </p:grpSpPr>
        <p:sp>
          <p:nvSpPr>
            <p:cNvPr id="20" name="Dikdörtgen 19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Dikdörtgen 20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Spor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3254267" y="5328634"/>
            <a:ext cx="5494197" cy="369336"/>
            <a:chOff x="619556" y="2955584"/>
            <a:chExt cx="5422188" cy="369336"/>
          </a:xfrm>
        </p:grpSpPr>
        <p:sp>
          <p:nvSpPr>
            <p:cNvPr id="23" name="Dikdörtgen 22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Dikdörtgen 23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Rehabilitasyon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2983810" y="5858140"/>
            <a:ext cx="5764654" cy="394160"/>
            <a:chOff x="285089" y="3485090"/>
            <a:chExt cx="5756656" cy="394160"/>
          </a:xfrm>
        </p:grpSpPr>
        <p:sp>
          <p:nvSpPr>
            <p:cNvPr id="26" name="Dikdörtgen 25"/>
            <p:cNvSpPr/>
            <p:nvPr/>
          </p:nvSpPr>
          <p:spPr>
            <a:xfrm>
              <a:off x="285089" y="3485090"/>
              <a:ext cx="5756656" cy="39416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Sosyal Hizmetler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7" name="Dikdörtgen 26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endParaRPr lang="tr-TR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3707904" y="4305310"/>
            <a:ext cx="5040560" cy="369336"/>
            <a:chOff x="802843" y="2401661"/>
            <a:chExt cx="5238902" cy="369336"/>
          </a:xfrm>
        </p:grpSpPr>
        <p:sp>
          <p:nvSpPr>
            <p:cNvPr id="29" name="Dikdörtgen 28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Dikdörtgen 29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Konaklama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89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622710"/>
            <a:ext cx="2555776" cy="178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otiz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128" y="3210309"/>
            <a:ext cx="2736304" cy="1831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08991" y="3434497"/>
            <a:ext cx="6048672" cy="830997"/>
          </a:xfrm>
          <a:prstGeom prst="rect">
            <a:avLst/>
          </a:prstGeom>
          <a:solidFill>
            <a:schemeClr val="bg1">
              <a:lumMod val="75000"/>
              <a:alpha val="5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OTİZM - Sosyal </a:t>
            </a: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ve iletişim becerilerinin oluşmasını etkileyen bir gelişim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bozukluğu…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2272" y="5517232"/>
            <a:ext cx="6624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DOWN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SENDROMU - Vücuttaki hücrelerin </a:t>
            </a: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46 yerine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47 </a:t>
            </a: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kromozoma sahip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olması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016" y="1903861"/>
            <a:ext cx="69472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ZİHİNSEL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ENGEL - Genel </a:t>
            </a: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zihinsel işlevlerde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önemli </a:t>
            </a: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derecede gerilik ve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uyumsal </a:t>
            </a:r>
            <a:r>
              <a:rPr lang="tr-TR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davranışlarda </a:t>
            </a:r>
            <a:r>
              <a:rPr lang="tr-TR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yetersizlik...</a:t>
            </a:r>
            <a:endParaRPr lang="tr-TR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016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HEPİMİZİN SORUNU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Picture 4" descr="zihinseleng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016349"/>
            <a:ext cx="1920735" cy="177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tin kutusu 10"/>
          <p:cNvSpPr txBox="1"/>
          <p:nvPr/>
        </p:nvSpPr>
        <p:spPr>
          <a:xfrm>
            <a:off x="1016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ONLAR İÇİN YAPILACAK “İYİ ŞEYLER” VAR!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2" name="Picture 2" descr="C:\Users\aozturk\Desktop\VATANDAŞ MENMUNİYETLİ SUNUMLAR\yeni resimler\otizm_yuruy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41598"/>
            <a:ext cx="6633404" cy="460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7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03"/>
          <p:cNvPicPr>
            <a:picLocks noChangeAspect="1" noChangeArrowheads="1"/>
          </p:cNvPicPr>
          <p:nvPr/>
        </p:nvPicPr>
        <p:blipFill>
          <a:blip r:embed="rId2" cstate="print"/>
          <a:srcRect t="9560"/>
          <a:stretch>
            <a:fillRect/>
          </a:stretch>
        </p:blipFill>
        <p:spPr bwMode="auto">
          <a:xfrm>
            <a:off x="179513" y="4365104"/>
            <a:ext cx="7140255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etin kutusu 10"/>
          <p:cNvSpPr txBox="1"/>
          <p:nvPr/>
        </p:nvSpPr>
        <p:spPr>
          <a:xfrm>
            <a:off x="1016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ONLAR İÇİN YAPILACAK “İYİ ŞEYLER” VAR!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4" descr="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988840"/>
            <a:ext cx="6928127" cy="2279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674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024"/>
          <p:cNvPicPr>
            <a:picLocks noChangeAspect="1" noChangeArrowheads="1"/>
          </p:cNvPicPr>
          <p:nvPr/>
        </p:nvPicPr>
        <p:blipFill>
          <a:blip r:embed="rId2" cstate="print"/>
          <a:srcRect t="13675" b="4558"/>
          <a:stretch>
            <a:fillRect/>
          </a:stretch>
        </p:blipFill>
        <p:spPr bwMode="auto">
          <a:xfrm>
            <a:off x="1979712" y="3727055"/>
            <a:ext cx="6962046" cy="297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hkara\Desktop\otistik_engelli_dedeman\baskı\KYM_sokak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7236296" cy="3618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Metin kutusu 10"/>
          <p:cNvSpPr txBox="1"/>
          <p:nvPr/>
        </p:nvSpPr>
        <p:spPr>
          <a:xfrm>
            <a:off x="1016" y="1196752"/>
            <a:ext cx="910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ONLAR İÇİN YAPILACAK “İYİ ŞEYLER” VAR!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1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ck\Desktop\selcuklu_belediyesi_logo.gif"/>
          <p:cNvPicPr>
            <a:picLocks noChangeAspect="1" noChangeArrowheads="1"/>
          </p:cNvPicPr>
          <p:nvPr/>
        </p:nvPicPr>
        <p:blipFill rotWithShape="1">
          <a:blip r:embed="rId2" cstate="print"/>
          <a:srcRect b="19905"/>
          <a:stretch/>
        </p:blipFill>
        <p:spPr bwMode="auto">
          <a:xfrm>
            <a:off x="468536" y="4905312"/>
            <a:ext cx="2071688" cy="145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97151"/>
            <a:ext cx="1659618" cy="16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Yuvarlatılmış Dikdörtgen 4"/>
          <p:cNvSpPr/>
          <p:nvPr/>
        </p:nvSpPr>
        <p:spPr>
          <a:xfrm>
            <a:off x="457200" y="1988840"/>
            <a:ext cx="8229600" cy="23762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TEŞEKKÜRLER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Etkin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Hızlı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ve nitelikli hizmet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sunabilen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Katılımcı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Şeffaf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Çevreye duyarlı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Dezavantajlı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kesimlerin ihtiyaçlarını gözeten </a:t>
            </a:r>
            <a:endParaRPr lang="tr-TR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Mali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sürdürülebilirliği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sağlanmış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Mekânsal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özellikleri dikkate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alan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Vatandaş </a:t>
            </a:r>
            <a:r>
              <a:rPr lang="tr-T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memnuniyet </a:t>
            </a: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odaklı</a:t>
            </a:r>
          </a:p>
          <a:p>
            <a:pPr>
              <a:buClrTx/>
            </a:pPr>
            <a:r>
              <a:rPr lang="tr-T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Yenilikçi</a:t>
            </a:r>
            <a:endParaRPr lang="tr-T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-8136" y="1412776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PROJE YAKLAŞIMI 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9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tr-TR">
              <a:latin typeface="Calibri" pitchFamily="34" charset="0"/>
            </a:endParaRPr>
          </a:p>
        </p:txBody>
      </p:sp>
      <p:sp>
        <p:nvSpPr>
          <p:cNvPr id="8" name="1 Başlık"/>
          <p:cNvSpPr txBox="1">
            <a:spLocks/>
          </p:cNvSpPr>
          <p:nvPr/>
        </p:nvSpPr>
        <p:spPr>
          <a:xfrm>
            <a:off x="457200" y="188441"/>
            <a:ext cx="8229600" cy="8642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r-TR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VATANDAŞ MEMNUNİYETİ ODAKLI </a:t>
            </a:r>
          </a:p>
          <a:p>
            <a:pPr algn="ctr"/>
            <a:r>
              <a:rPr lang="tr-TR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YENİLİKÇİ UYGULAMALAR</a:t>
            </a:r>
            <a:endParaRPr lang="tr-TR" sz="2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57200" y="1988840"/>
            <a:ext cx="8229600" cy="23762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SELÇUKLU </a:t>
            </a:r>
            <a:r>
              <a:rPr lang="tr-T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DEĞERLER EĞİTİMİ </a:t>
            </a: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PROJESİ</a:t>
            </a:r>
          </a:p>
          <a:p>
            <a:pPr algn="ctr"/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 algn="ctr"/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SEDEP 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/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457200" y="486916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tr-TR" sz="2000" dirty="0" smtClean="0"/>
              <a:t>Doğrudan </a:t>
            </a:r>
            <a:r>
              <a:rPr lang="tr-TR" sz="2000" dirty="0"/>
              <a:t>çocuklarımıza, yarınlarımızın değerlerimizle ışıyacağı aydınlık ufukları paylaşacak insanımıza yapılan bir hizmet</a:t>
            </a:r>
            <a:r>
              <a:rPr lang="tr-TR" sz="2000" dirty="0" smtClean="0"/>
              <a:t>…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4886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0" y="1334234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HEDEFLER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2 Alt Başlık"/>
          <p:cNvSpPr txBox="1">
            <a:spLocks/>
          </p:cNvSpPr>
          <p:nvPr/>
        </p:nvSpPr>
        <p:spPr>
          <a:xfrm>
            <a:off x="215516" y="1980564"/>
            <a:ext cx="8712968" cy="3608676"/>
          </a:xfrm>
          <a:prstGeom prst="rect">
            <a:avLst/>
          </a:prstGeom>
        </p:spPr>
        <p:txBody>
          <a:bodyPr vert="horz">
            <a:no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1208" indent="-457200"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Ahlaklı nesiller yetiştirilmesine katkı sağlanması</a:t>
            </a: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Bilgi, beceri ve yeteneklerin geliştirilmesi</a:t>
            </a: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Sosyal hayatta başarılı bireyler yetiştirilmesi</a:t>
            </a: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Temel insani değerlerin kazandırılması</a:t>
            </a: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Çocuklarımızın çok 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kültürlü bir dünyaya </a:t>
            </a: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hazırlanması</a:t>
            </a: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Eleştirel </a:t>
            </a:r>
            <a:r>
              <a: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düşünmeye teşvik </a:t>
            </a: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edilmesi</a:t>
            </a: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Düşünce ve davranışlarının geliştirilmesi</a:t>
            </a: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521208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tr-T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5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/>
          <p:cNvSpPr txBox="1"/>
          <p:nvPr/>
        </p:nvSpPr>
        <p:spPr>
          <a:xfrm>
            <a:off x="0" y="1334234"/>
            <a:ext cx="9144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PROJE KAPSAMI</a:t>
            </a:r>
            <a:endParaRPr lang="tr-TR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2987824" y="2154366"/>
            <a:ext cx="5756656" cy="369336"/>
            <a:chOff x="285089" y="184749"/>
            <a:chExt cx="5756656" cy="369336"/>
          </a:xfrm>
        </p:grpSpPr>
        <p:sp>
          <p:nvSpPr>
            <p:cNvPr id="6" name="Dikdörtgen 5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Dikdörtgen 6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125 Okul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322291" y="2708696"/>
            <a:ext cx="5422188" cy="369336"/>
            <a:chOff x="619556" y="739079"/>
            <a:chExt cx="5422188" cy="369336"/>
          </a:xfrm>
        </p:grpSpPr>
        <p:sp>
          <p:nvSpPr>
            <p:cNvPr id="10" name="Dikdörtgen 9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Dikdörtgen 10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/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86.000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İlk </a:t>
              </a: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ve ortaokul öğrencisi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505578" y="3262619"/>
            <a:ext cx="5238902" cy="369336"/>
            <a:chOff x="802843" y="1293002"/>
            <a:chExt cx="5238902" cy="369336"/>
          </a:xfrm>
        </p:grpSpPr>
        <p:sp>
          <p:nvSpPr>
            <p:cNvPr id="13" name="Dikdörtgen 12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Dikdörtgen 13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3.974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Öğretmen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564099" y="3816948"/>
            <a:ext cx="5180380" cy="369336"/>
            <a:chOff x="861364" y="1847331"/>
            <a:chExt cx="5180380" cy="369336"/>
          </a:xfrm>
        </p:grpSpPr>
        <p:sp>
          <p:nvSpPr>
            <p:cNvPr id="16" name="Dikdörtgen 15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Dikdörtgen 16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1.947.500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Kitap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3564098" y="4774711"/>
            <a:ext cx="5180381" cy="369336"/>
            <a:chOff x="802843" y="2401661"/>
            <a:chExt cx="5238902" cy="369336"/>
          </a:xfrm>
        </p:grpSpPr>
        <p:sp>
          <p:nvSpPr>
            <p:cNvPr id="19" name="Dikdörtgen 18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Dikdörtgen 19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86.000 Anket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Formu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1" name="Grup 20"/>
          <p:cNvGrpSpPr/>
          <p:nvPr/>
        </p:nvGrpSpPr>
        <p:grpSpPr>
          <a:xfrm>
            <a:off x="3505577" y="5328634"/>
            <a:ext cx="5238901" cy="369336"/>
            <a:chOff x="619556" y="2955584"/>
            <a:chExt cx="5422188" cy="369336"/>
          </a:xfrm>
        </p:grpSpPr>
        <p:sp>
          <p:nvSpPr>
            <p:cNvPr id="22" name="Dikdörtgen 21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Dikdörtgen 22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100.000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Broşür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3322290" y="5882964"/>
            <a:ext cx="5422189" cy="369336"/>
            <a:chOff x="285089" y="3509914"/>
            <a:chExt cx="5756656" cy="369336"/>
          </a:xfrm>
        </p:grpSpPr>
        <p:sp>
          <p:nvSpPr>
            <p:cNvPr id="25" name="Dikdörtgen 24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Dikdörtgen 25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12.000 El </a:t>
              </a:r>
              <a:r>
                <a:rPr lang="tr-TR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notu</a:t>
              </a:r>
              <a:endParaRPr lang="tr-T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2987824" y="6372032"/>
            <a:ext cx="5756654" cy="369336"/>
            <a:chOff x="285089" y="3509914"/>
            <a:chExt cx="5756656" cy="369336"/>
          </a:xfrm>
        </p:grpSpPr>
        <p:sp>
          <p:nvSpPr>
            <p:cNvPr id="28" name="Dikdörtgen 27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Dikdörtgen 28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95.000 CD/DVD</a:t>
              </a:r>
            </a:p>
          </p:txBody>
        </p:sp>
      </p:grpSp>
      <p:grpSp>
        <p:nvGrpSpPr>
          <p:cNvPr id="30" name="Grup 29"/>
          <p:cNvGrpSpPr/>
          <p:nvPr/>
        </p:nvGrpSpPr>
        <p:grpSpPr>
          <a:xfrm>
            <a:off x="3707904" y="4305310"/>
            <a:ext cx="5040560" cy="369336"/>
            <a:chOff x="802843" y="2401661"/>
            <a:chExt cx="5238902" cy="369336"/>
          </a:xfrm>
        </p:grpSpPr>
        <p:sp>
          <p:nvSpPr>
            <p:cNvPr id="31" name="Dikdörtgen 30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Dikdörtgen 31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marL="64008" fontAlgn="auto">
                <a:spcAft>
                  <a:spcPts val="0"/>
                </a:spcAft>
              </a:pPr>
              <a:r>
                <a:rPr lang="tr-TR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10.000 Ajanda</a:t>
              </a:r>
            </a:p>
          </p:txBody>
        </p:sp>
      </p:grpSp>
      <p:sp>
        <p:nvSpPr>
          <p:cNvPr id="33" name="Gözyaşı Damlası 32"/>
          <p:cNvSpPr/>
          <p:nvPr/>
        </p:nvSpPr>
        <p:spPr>
          <a:xfrm rot="18589211">
            <a:off x="755576" y="3444481"/>
            <a:ext cx="2232248" cy="2066015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34" name="Metin kutusu 33"/>
          <p:cNvSpPr txBox="1"/>
          <p:nvPr/>
        </p:nvSpPr>
        <p:spPr>
          <a:xfrm>
            <a:off x="864320" y="4007966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2,4 </a:t>
            </a:r>
            <a:r>
              <a:rPr lang="tr-T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anose="020F0502020204030204" pitchFamily="34" charset="0"/>
              </a:rPr>
              <a:t>Milyon TL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6183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Alt Başlık"/>
          <p:cNvSpPr txBox="1">
            <a:spLocks/>
          </p:cNvSpPr>
          <p:nvPr/>
        </p:nvSpPr>
        <p:spPr>
          <a:xfrm>
            <a:off x="0" y="1293292"/>
            <a:ext cx="9144000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DEĞERLER</a:t>
            </a:r>
            <a:endParaRPr kumimoji="0" lang="tr-TR" sz="36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pSp>
        <p:nvGrpSpPr>
          <p:cNvPr id="7" name="Grup 6"/>
          <p:cNvGrpSpPr/>
          <p:nvPr/>
        </p:nvGrpSpPr>
        <p:grpSpPr>
          <a:xfrm>
            <a:off x="2987824" y="2320265"/>
            <a:ext cx="5756656" cy="369336"/>
            <a:chOff x="285089" y="184749"/>
            <a:chExt cx="5756656" cy="369336"/>
          </a:xfrm>
        </p:grpSpPr>
        <p:sp>
          <p:nvSpPr>
            <p:cNvPr id="26" name="Dikdörtgen 25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Dikdörtgen 26"/>
            <p:cNvSpPr/>
            <p:nvPr/>
          </p:nvSpPr>
          <p:spPr>
            <a:xfrm>
              <a:off x="285089" y="184749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Sorumluluk</a:t>
              </a:r>
              <a:endParaRPr lang="tr-TR" sz="2800" b="1" kern="1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3322291" y="2874595"/>
            <a:ext cx="5422188" cy="369336"/>
            <a:chOff x="619556" y="739079"/>
            <a:chExt cx="5422188" cy="369336"/>
          </a:xfrm>
        </p:grpSpPr>
        <p:sp>
          <p:nvSpPr>
            <p:cNvPr id="24" name="Dikdörtgen 23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Dikdörtgen 24"/>
            <p:cNvSpPr/>
            <p:nvPr/>
          </p:nvSpPr>
          <p:spPr>
            <a:xfrm>
              <a:off x="619556" y="739079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Yardımseverlik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505578" y="3428518"/>
            <a:ext cx="5238902" cy="369336"/>
            <a:chOff x="802843" y="1293002"/>
            <a:chExt cx="5238902" cy="369336"/>
          </a:xfrm>
        </p:grpSpPr>
        <p:sp>
          <p:nvSpPr>
            <p:cNvPr id="22" name="Dikdörtgen 21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Dikdörtgen 22"/>
            <p:cNvSpPr/>
            <p:nvPr/>
          </p:nvSpPr>
          <p:spPr>
            <a:xfrm>
              <a:off x="802843" y="1293002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Adalet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3564099" y="3982847"/>
            <a:ext cx="5180380" cy="369336"/>
            <a:chOff x="861364" y="1847331"/>
            <a:chExt cx="5180380" cy="369336"/>
          </a:xfrm>
        </p:grpSpPr>
        <p:sp>
          <p:nvSpPr>
            <p:cNvPr id="20" name="Dikdörtgen 19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Dikdörtgen 20"/>
            <p:cNvSpPr/>
            <p:nvPr/>
          </p:nvSpPr>
          <p:spPr>
            <a:xfrm>
              <a:off x="861364" y="1847331"/>
              <a:ext cx="5180380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Dostluk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505578" y="4537177"/>
            <a:ext cx="5238902" cy="369336"/>
            <a:chOff x="802843" y="2401661"/>
            <a:chExt cx="5238902" cy="369336"/>
          </a:xfrm>
        </p:grpSpPr>
        <p:sp>
          <p:nvSpPr>
            <p:cNvPr id="18" name="Dikdörtgen 17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Dikdörtgen 18"/>
            <p:cNvSpPr/>
            <p:nvPr/>
          </p:nvSpPr>
          <p:spPr>
            <a:xfrm>
              <a:off x="802843" y="2401661"/>
              <a:ext cx="5238902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Doğruluk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322291" y="5091100"/>
            <a:ext cx="5422188" cy="369336"/>
            <a:chOff x="619556" y="2955584"/>
            <a:chExt cx="5422188" cy="369336"/>
          </a:xfrm>
        </p:grpSpPr>
        <p:sp>
          <p:nvSpPr>
            <p:cNvPr id="16" name="Dikdörtgen 15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Dikdörtgen 16"/>
            <p:cNvSpPr/>
            <p:nvPr/>
          </p:nvSpPr>
          <p:spPr>
            <a:xfrm>
              <a:off x="619556" y="2955584"/>
              <a:ext cx="5422188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Sabır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2987824" y="5645430"/>
            <a:ext cx="5756656" cy="369336"/>
            <a:chOff x="285089" y="3509914"/>
            <a:chExt cx="5756656" cy="369336"/>
          </a:xfrm>
        </p:grpSpPr>
        <p:sp>
          <p:nvSpPr>
            <p:cNvPr id="14" name="Dikdörtgen 13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Dikdörtgen 14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Saygı</a:t>
              </a:r>
            </a:p>
          </p:txBody>
        </p:sp>
      </p:grpSp>
      <p:grpSp>
        <p:nvGrpSpPr>
          <p:cNvPr id="28" name="Grup 27"/>
          <p:cNvGrpSpPr/>
          <p:nvPr/>
        </p:nvGrpSpPr>
        <p:grpSpPr>
          <a:xfrm>
            <a:off x="2544531" y="6134498"/>
            <a:ext cx="6199947" cy="369336"/>
            <a:chOff x="285089" y="3509914"/>
            <a:chExt cx="5756656" cy="369336"/>
          </a:xfrm>
        </p:grpSpPr>
        <p:sp>
          <p:nvSpPr>
            <p:cNvPr id="29" name="Dikdörtgen 28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Dikdörtgen 29"/>
            <p:cNvSpPr/>
            <p:nvPr/>
          </p:nvSpPr>
          <p:spPr>
            <a:xfrm>
              <a:off x="285089" y="3509914"/>
              <a:ext cx="5756656" cy="3693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3161" tIns="50800" rIns="50800" bIns="50800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2800" b="1" kern="120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 panose="020F0502020204030204" pitchFamily="34" charset="0"/>
                </a:rPr>
                <a:t>Öz Denetim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90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Sedep resim\IMG_4031aas copy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DEDEC"/>
              </a:clrFrom>
              <a:clrTo>
                <a:srgbClr val="EDEDE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6645" y="2420888"/>
            <a:ext cx="6131859" cy="4104456"/>
          </a:xfrm>
          <a:prstGeom prst="rect">
            <a:avLst/>
          </a:prstGeom>
          <a:noFill/>
        </p:spPr>
      </p:pic>
      <p:sp>
        <p:nvSpPr>
          <p:cNvPr id="7" name="2 Alt Başlık"/>
          <p:cNvSpPr txBox="1">
            <a:spLocks/>
          </p:cNvSpPr>
          <p:nvPr/>
        </p:nvSpPr>
        <p:spPr>
          <a:xfrm>
            <a:off x="0" y="980728"/>
            <a:ext cx="9144000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YAYINLAR</a:t>
            </a:r>
            <a:endParaRPr kumimoji="0" lang="tr-TR" sz="36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12" name="Picture 5" descr="C:\Users\user\Desktop\Sedep resim\IMG_406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7710" y="-386668"/>
            <a:ext cx="6048182" cy="4030936"/>
          </a:xfrm>
          <a:prstGeom prst="rect">
            <a:avLst/>
          </a:prstGeom>
          <a:noFill/>
        </p:spPr>
      </p:pic>
      <p:sp>
        <p:nvSpPr>
          <p:cNvPr id="10" name="2 Alt Başlık"/>
          <p:cNvSpPr txBox="1">
            <a:spLocks/>
          </p:cNvSpPr>
          <p:nvPr/>
        </p:nvSpPr>
        <p:spPr>
          <a:xfrm>
            <a:off x="206334" y="2000240"/>
            <a:ext cx="3501570" cy="1800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Öğrencilere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Öğretmenlere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r-TR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Velilere</a:t>
            </a:r>
            <a:endParaRPr kumimoji="0" lang="tr-TR" sz="32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2643670" y="3933056"/>
            <a:ext cx="776202" cy="2737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122" name="Picture 2" descr="C:\Users\user\Desktop\Sedep resim\IMG_4019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22213">
            <a:off x="-546978" y="3165864"/>
            <a:ext cx="5203918" cy="3468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2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Alt Başlık"/>
          <p:cNvSpPr txBox="1">
            <a:spLocks/>
          </p:cNvSpPr>
          <p:nvPr/>
        </p:nvSpPr>
        <p:spPr>
          <a:xfrm>
            <a:off x="0" y="980728"/>
            <a:ext cx="9144000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r-TR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ETKİNLİKLER</a:t>
            </a:r>
            <a:endParaRPr kumimoji="0" lang="tr-TR" sz="3600" b="1" i="0" u="none" strike="noStrike" kern="1200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2054" name="Picture 6" descr="C:\Users\user\Desktop\serife_akkanat\IMG_5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2548" y="1772815"/>
            <a:ext cx="5688632" cy="3877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user\Desktop\baskan cocuklar foto\2012-11-11 14.48.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105776"/>
            <a:ext cx="3960440" cy="362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519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entsel">
  <a:themeElements>
    <a:clrScheme name="Kentsel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Kentsel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entsel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413</Words>
  <Application>Microsoft Office PowerPoint</Application>
  <PresentationFormat>Ekran Gösterisi (4:3)</PresentationFormat>
  <Paragraphs>139</Paragraphs>
  <Slides>29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29</vt:i4>
      </vt:variant>
    </vt:vector>
  </HeadingPairs>
  <TitlesOfParts>
    <vt:vector size="38" baseType="lpstr">
      <vt:lpstr>Andalus</vt:lpstr>
      <vt:lpstr>Arial</vt:lpstr>
      <vt:lpstr>Calibri</vt:lpstr>
      <vt:lpstr>Georgia</vt:lpstr>
      <vt:lpstr>Times New Roman</vt:lpstr>
      <vt:lpstr>Trebuchet MS</vt:lpstr>
      <vt:lpstr>Wingdings 2</vt:lpstr>
      <vt:lpstr>2_Ofis Teması</vt:lpstr>
      <vt:lpstr>Kentsel</vt:lpstr>
      <vt:lpstr> </vt:lpstr>
      <vt:lpstr>PowerPoint Sunusu</vt:lpstr>
      <vt:lpstr>PowerPoint Sunusu</vt:lpstr>
      <vt:lpstr>Doğrudan çocuklarımıza, yarınlarımızın değerlerimizle ışıyacağı aydınlık ufukları paylaşacak insanımıza yapılan bir hizmet…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Yaşanabilir mekân olgusunun öncü örneklerinden birisi…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Sosyal belediyecilik anlayışının en güzel ve faydalı örneklerinden…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falaca</dc:creator>
  <cp:lastModifiedBy>basin.2</cp:lastModifiedBy>
  <cp:revision>300</cp:revision>
  <dcterms:created xsi:type="dcterms:W3CDTF">2012-01-10T08:51:33Z</dcterms:created>
  <dcterms:modified xsi:type="dcterms:W3CDTF">2013-12-20T07:37:07Z</dcterms:modified>
</cp:coreProperties>
</file>