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3" r:id="rId2"/>
    <p:sldId id="311" r:id="rId3"/>
    <p:sldId id="312" r:id="rId4"/>
    <p:sldId id="313" r:id="rId5"/>
    <p:sldId id="314" r:id="rId6"/>
    <p:sldId id="315" r:id="rId7"/>
    <p:sldId id="316" r:id="rId8"/>
    <p:sldId id="321" r:id="rId9"/>
    <p:sldId id="322" r:id="rId10"/>
    <p:sldId id="329" r:id="rId11"/>
    <p:sldId id="330" r:id="rId12"/>
    <p:sldId id="317" r:id="rId13"/>
    <p:sldId id="260" r:id="rId14"/>
    <p:sldId id="292" r:id="rId15"/>
    <p:sldId id="295" r:id="rId16"/>
    <p:sldId id="269" r:id="rId17"/>
    <p:sldId id="294" r:id="rId18"/>
    <p:sldId id="262" r:id="rId19"/>
    <p:sldId id="263" r:id="rId20"/>
    <p:sldId id="264" r:id="rId21"/>
    <p:sldId id="296" r:id="rId22"/>
    <p:sldId id="297" r:id="rId23"/>
    <p:sldId id="286" r:id="rId24"/>
    <p:sldId id="270" r:id="rId25"/>
    <p:sldId id="300" r:id="rId26"/>
    <p:sldId id="266" r:id="rId27"/>
    <p:sldId id="331" r:id="rId28"/>
    <p:sldId id="267" r:id="rId29"/>
    <p:sldId id="268" r:id="rId30"/>
    <p:sldId id="281" r:id="rId31"/>
    <p:sldId id="298" r:id="rId32"/>
    <p:sldId id="299" r:id="rId33"/>
    <p:sldId id="332" r:id="rId34"/>
    <p:sldId id="302" r:id="rId35"/>
    <p:sldId id="308" r:id="rId36"/>
    <p:sldId id="310" r:id="rId37"/>
    <p:sldId id="303" r:id="rId38"/>
    <p:sldId id="304" r:id="rId39"/>
    <p:sldId id="305" r:id="rId40"/>
    <p:sldId id="306" r:id="rId41"/>
    <p:sldId id="301" r:id="rId4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3333FF"/>
    <a:srgbClr val="080E16"/>
    <a:srgbClr val="FF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704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24420384951923"/>
          <c:y val="0.14409684745544823"/>
          <c:w val="0.85037292213473303"/>
          <c:h val="0.675753646240595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Konya Merkez Nüfusu</c:v>
                </c:pt>
              </c:strCache>
            </c:strRef>
          </c:tx>
          <c:cat>
            <c:numRef>
              <c:f>Sayfa1!$A$2:$A$15</c:f>
              <c:numCache>
                <c:formatCode>General</c:formatCode>
                <c:ptCount val="14"/>
                <c:pt idx="0">
                  <c:v>1927</c:v>
                </c:pt>
                <c:pt idx="1">
                  <c:v>1935</c:v>
                </c:pt>
                <c:pt idx="2">
                  <c:v>1945</c:v>
                </c:pt>
                <c:pt idx="3">
                  <c:v>1950</c:v>
                </c:pt>
                <c:pt idx="4">
                  <c:v>1955</c:v>
                </c:pt>
                <c:pt idx="5">
                  <c:v>1960</c:v>
                </c:pt>
                <c:pt idx="6">
                  <c:v>1965</c:v>
                </c:pt>
                <c:pt idx="7">
                  <c:v>1970</c:v>
                </c:pt>
                <c:pt idx="8">
                  <c:v>1975</c:v>
                </c:pt>
                <c:pt idx="9">
                  <c:v>1980</c:v>
                </c:pt>
                <c:pt idx="10">
                  <c:v>1985</c:v>
                </c:pt>
                <c:pt idx="11">
                  <c:v>1990</c:v>
                </c:pt>
                <c:pt idx="12">
                  <c:v>2000</c:v>
                </c:pt>
                <c:pt idx="13">
                  <c:v>2010</c:v>
                </c:pt>
              </c:numCache>
            </c:numRef>
          </c:cat>
          <c:val>
            <c:numRef>
              <c:f>Sayfa1!$B$2:$B$15</c:f>
              <c:numCache>
                <c:formatCode>General</c:formatCode>
                <c:ptCount val="14"/>
                <c:pt idx="0">
                  <c:v>47351</c:v>
                </c:pt>
                <c:pt idx="1">
                  <c:v>52093</c:v>
                </c:pt>
                <c:pt idx="2">
                  <c:v>58457</c:v>
                </c:pt>
                <c:pt idx="3">
                  <c:v>64434</c:v>
                </c:pt>
                <c:pt idx="4">
                  <c:v>92236</c:v>
                </c:pt>
                <c:pt idx="5">
                  <c:v>119841</c:v>
                </c:pt>
                <c:pt idx="6">
                  <c:v>126232</c:v>
                </c:pt>
                <c:pt idx="7">
                  <c:v>200464</c:v>
                </c:pt>
                <c:pt idx="8">
                  <c:v>246727</c:v>
                </c:pt>
                <c:pt idx="9">
                  <c:v>276084</c:v>
                </c:pt>
                <c:pt idx="10">
                  <c:v>386000</c:v>
                </c:pt>
                <c:pt idx="11">
                  <c:v>456000</c:v>
                </c:pt>
                <c:pt idx="12">
                  <c:v>747000</c:v>
                </c:pt>
                <c:pt idx="13">
                  <c:v>998898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15040"/>
        <c:axId val="38216832"/>
      </c:lineChart>
      <c:catAx>
        <c:axId val="3821504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38216832"/>
        <c:crosses val="autoZero"/>
        <c:auto val="1"/>
        <c:lblAlgn val="ctr"/>
        <c:lblOffset val="100"/>
        <c:noMultiLvlLbl val="0"/>
      </c:catAx>
      <c:valAx>
        <c:axId val="38216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215040"/>
        <c:crossesAt val="1"/>
        <c:crossBetween val="midCat"/>
      </c:valAx>
      <c:spPr>
        <a:ln>
          <a:solidFill>
            <a:srgbClr val="4F81BD">
              <a:shade val="50000"/>
            </a:srgbClr>
          </a:solidFill>
        </a:ln>
      </c:spPr>
    </c:plotArea>
    <c:legend>
      <c:legendPos val="r"/>
      <c:layout>
        <c:manualLayout>
          <c:xMode val="edge"/>
          <c:yMode val="edge"/>
          <c:x val="0.60508481578691553"/>
          <c:y val="2.6123943125474235E-2"/>
          <c:w val="0.29152012248469039"/>
          <c:h val="7.788198887176055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2303C-CD9D-4557-BB0B-5FD0B252C775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A5344-7C13-4230-A6DE-EB1432F8991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45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A5344-7C13-4230-A6DE-EB1432F8991E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89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A5344-7C13-4230-A6DE-EB1432F8991E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42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C670D-5EFB-4539-8400-0B9544C26E02}" type="datetimeFigureOut">
              <a:rPr lang="tr-TR" smtClean="0"/>
              <a:pPr/>
              <a:t>19.12.2013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8AFD9-BD4E-4CDC-AADD-19867058716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23.png"/><Relationship Id="rId26" Type="http://schemas.openxmlformats.org/officeDocument/2006/relationships/image" Target="../media/image38.jpeg"/><Relationship Id="rId3" Type="http://schemas.openxmlformats.org/officeDocument/2006/relationships/image" Target="../media/image17.jpeg"/><Relationship Id="rId21" Type="http://schemas.openxmlformats.org/officeDocument/2006/relationships/oleObject" Target="../embeddings/oleObject3.bin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20" Type="http://schemas.openxmlformats.org/officeDocument/2006/relationships/image" Target="../media/image36.jpeg"/><Relationship Id="rId29" Type="http://schemas.openxmlformats.org/officeDocument/2006/relationships/image" Target="../media/image4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24" Type="http://schemas.openxmlformats.org/officeDocument/2006/relationships/image" Target="../media/image25.emf"/><Relationship Id="rId5" Type="http://schemas.openxmlformats.org/officeDocument/2006/relationships/image" Target="../media/image19.gif"/><Relationship Id="rId15" Type="http://schemas.openxmlformats.org/officeDocument/2006/relationships/oleObject" Target="../embeddings/oleObject1.bin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40.jpeg"/><Relationship Id="rId10" Type="http://schemas.openxmlformats.org/officeDocument/2006/relationships/image" Target="../media/image30.jpeg"/><Relationship Id="rId19" Type="http://schemas.openxmlformats.org/officeDocument/2006/relationships/image" Target="../media/image35.png"/><Relationship Id="rId4" Type="http://schemas.openxmlformats.org/officeDocument/2006/relationships/image" Target="../media/image18.gif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24.emf"/><Relationship Id="rId27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gif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gif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8.gi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9.jpeg"/><Relationship Id="rId4" Type="http://schemas.openxmlformats.org/officeDocument/2006/relationships/image" Target="../media/image1.jpeg"/><Relationship Id="rId9" Type="http://schemas.openxmlformats.org/officeDocument/2006/relationships/image" Target="../media/image33.png"/><Relationship Id="rId1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8.gif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19.gif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8.gif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9.gif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8.gif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19.gif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18.gif"/><Relationship Id="rId7" Type="http://schemas.openxmlformats.org/officeDocument/2006/relationships/image" Target="../media/image7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1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81.jpeg"/><Relationship Id="rId4" Type="http://schemas.openxmlformats.org/officeDocument/2006/relationships/image" Target="../media/image1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jpeg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8.gif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8.gif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9.gif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1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9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8.gif"/><Relationship Id="rId7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2.jpeg"/><Relationship Id="rId4" Type="http://schemas.openxmlformats.org/officeDocument/2006/relationships/image" Target="../media/image1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9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85488"/>
            <a:ext cx="9144001" cy="6943488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-85488"/>
            <a:ext cx="9144000" cy="6943488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2843808" y="2060848"/>
            <a:ext cx="3816424" cy="2299102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  <a:latin typeface="Maiandra GD" pitchFamily="34" charset="0"/>
              </a:rPr>
              <a:t>KONYA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Maiandra GD" pitchFamily="34" charset="0"/>
              </a:rPr>
              <a:t>G</a:t>
            </a:r>
            <a:r>
              <a:rPr lang="tr-TR" sz="3200" b="1" dirty="0" smtClean="0">
                <a:latin typeface="Maiandra GD" pitchFamily="34" charset="0"/>
              </a:rPr>
              <a:t>EOGRAPHIC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Maiandra GD" pitchFamily="34" charset="0"/>
              </a:rPr>
              <a:t>I</a:t>
            </a:r>
            <a:r>
              <a:rPr lang="tr-TR" sz="3200" b="1" dirty="0" smtClean="0">
                <a:latin typeface="Maiandra GD" pitchFamily="34" charset="0"/>
              </a:rPr>
              <a:t>NFORMATION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Maiandra GD" pitchFamily="34" charset="0"/>
              </a:rPr>
              <a:t>S</a:t>
            </a:r>
            <a:r>
              <a:rPr lang="tr-TR" sz="3200" b="1" dirty="0" smtClean="0">
                <a:latin typeface="Maiandra GD" pitchFamily="34" charset="0"/>
              </a:rPr>
              <a:t>YSTEM</a:t>
            </a:r>
            <a:endParaRPr lang="tr-TR" sz="3200" dirty="0">
              <a:latin typeface="Maiandra GD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0" y="5157192"/>
            <a:ext cx="914400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Konya Metropolitan </a:t>
            </a:r>
            <a:r>
              <a:rPr lang="en-US" sz="2000" b="1" dirty="0" smtClean="0"/>
              <a:t>Municipality</a:t>
            </a:r>
            <a:r>
              <a:rPr lang="tr-TR" sz="2000" b="1" dirty="0" smtClean="0"/>
              <a:t> </a:t>
            </a:r>
            <a:r>
              <a:rPr lang="en-US" sz="2000" b="1" dirty="0" smtClean="0"/>
              <a:t>Department </a:t>
            </a:r>
            <a:r>
              <a:rPr lang="en-US" sz="2000" b="1" dirty="0"/>
              <a:t>of Housing and Urban Development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69" y="0"/>
            <a:ext cx="1940260" cy="190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8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İçerik Yer Tutucusu" descr="Buyuksehir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2594" y="0"/>
            <a:ext cx="9196593" cy="6858000"/>
          </a:xfr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1245236555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0"/>
            <a:ext cx="9144000" cy="6858000"/>
          </a:xfrm>
          <a:prstGeom prst="rect">
            <a:avLst/>
          </a:prstGeom>
        </p:spPr>
      </p:pic>
      <p:pic>
        <p:nvPicPr>
          <p:cNvPr id="8" name="7 Resim" descr="Buyuksehir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0"/>
            <a:ext cx="9105280" cy="6858000"/>
          </a:xfrm>
          <a:prstGeom prst="rect">
            <a:avLst/>
          </a:prstGeom>
        </p:spPr>
      </p:pic>
      <p:pic>
        <p:nvPicPr>
          <p:cNvPr id="9" name="8 Resim" descr="Buyuksehir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2536" y="0"/>
            <a:ext cx="9396536" cy="6858000"/>
          </a:xfrm>
          <a:prstGeom prst="rect">
            <a:avLst/>
          </a:prstGeom>
        </p:spPr>
      </p:pic>
      <p:sp>
        <p:nvSpPr>
          <p:cNvPr id="10" name="9 Metin kutusu"/>
          <p:cNvSpPr txBox="1"/>
          <p:nvPr/>
        </p:nvSpPr>
        <p:spPr>
          <a:xfrm>
            <a:off x="755576" y="0"/>
            <a:ext cx="7416824" cy="80945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tr-TR" dirty="0" smtClean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Konya </a:t>
            </a:r>
            <a:r>
              <a:rPr lang="tr-TR" sz="1600" b="1" dirty="0" smtClean="0"/>
              <a:t> is </a:t>
            </a:r>
            <a:r>
              <a:rPr lang="tr-TR" sz="1600" b="1" dirty="0" err="1" smtClean="0"/>
              <a:t>the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best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planing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process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city</a:t>
            </a:r>
            <a:r>
              <a:rPr lang="tr-TR" sz="1600" b="1" dirty="0" smtClean="0"/>
              <a:t> of </a:t>
            </a:r>
            <a:r>
              <a:rPr lang="tr-TR" sz="1600" b="1" dirty="0" err="1" smtClean="0"/>
              <a:t>Turkey</a:t>
            </a: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Planning </a:t>
            </a:r>
            <a:r>
              <a:rPr lang="tr-TR" sz="1600" b="1" dirty="0" err="1" smtClean="0"/>
              <a:t>started</a:t>
            </a:r>
            <a:r>
              <a:rPr lang="tr-TR" sz="1600" b="1" dirty="0" smtClean="0"/>
              <a:t>  in 1947</a:t>
            </a:r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City Administrator  </a:t>
            </a:r>
            <a:r>
              <a:rPr lang="tr-TR" sz="1600" b="1" dirty="0" err="1" smtClean="0"/>
              <a:t>to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remain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faitful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to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planining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aim</a:t>
            </a: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İllegal </a:t>
            </a:r>
            <a:r>
              <a:rPr lang="tr-TR" sz="1600" b="1" dirty="0" err="1" smtClean="0"/>
              <a:t>Housing</a:t>
            </a:r>
            <a:r>
              <a:rPr lang="tr-TR" sz="1600" b="1" dirty="0" smtClean="0"/>
              <a:t>  minimal </a:t>
            </a:r>
            <a:r>
              <a:rPr lang="tr-TR" sz="1600" b="1" dirty="0" err="1" smtClean="0"/>
              <a:t>level</a:t>
            </a:r>
            <a:r>
              <a:rPr lang="tr-TR" sz="1600" b="1" dirty="0" smtClean="0"/>
              <a:t>…(</a:t>
            </a:r>
            <a:r>
              <a:rPr lang="tr-TR" sz="1600" b="1" dirty="0" err="1" smtClean="0"/>
              <a:t>ithas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got</a:t>
            </a:r>
            <a:r>
              <a:rPr lang="tr-TR" sz="1600" b="1" dirty="0" smtClean="0"/>
              <a:t> 72 </a:t>
            </a:r>
            <a:r>
              <a:rPr lang="tr-TR" sz="1600" b="1" dirty="0" err="1" smtClean="0"/>
              <a:t>slums</a:t>
            </a:r>
            <a:r>
              <a:rPr lang="tr-TR" sz="1600" b="1" dirty="0" smtClean="0"/>
              <a:t> ..</a:t>
            </a:r>
            <a:r>
              <a:rPr lang="tr-TR" sz="1600" b="1" dirty="0" err="1" smtClean="0"/>
              <a:t>now</a:t>
            </a:r>
            <a:r>
              <a:rPr lang="tr-TR" sz="1600" b="1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r>
              <a:rPr lang="en-US" sz="1600" b="1" dirty="0"/>
              <a:t>Citizens were encouraged to organize </a:t>
            </a:r>
            <a:r>
              <a:rPr lang="en-US" sz="1600" b="1" dirty="0" smtClean="0"/>
              <a:t>cooperatives</a:t>
            </a:r>
            <a:r>
              <a:rPr lang="tr-TR" sz="1600" b="1" dirty="0"/>
              <a:t> (</a:t>
            </a:r>
            <a:r>
              <a:rPr lang="tr-TR" sz="1600" b="1" dirty="0" err="1"/>
              <a:t>especially</a:t>
            </a:r>
            <a:r>
              <a:rPr lang="tr-TR" sz="1600" b="1" dirty="0"/>
              <a:t> </a:t>
            </a:r>
            <a:r>
              <a:rPr lang="tr-TR" sz="1600" b="1" dirty="0" smtClean="0"/>
              <a:t>1970-1994 </a:t>
            </a:r>
            <a:r>
              <a:rPr lang="tr-TR" sz="1600" b="1" dirty="0" err="1" smtClean="0"/>
              <a:t>years</a:t>
            </a:r>
            <a:r>
              <a:rPr lang="tr-TR" sz="1600" b="1" dirty="0" smtClean="0"/>
              <a:t>) </a:t>
            </a:r>
            <a:r>
              <a:rPr lang="tr-TR" sz="1600" b="1" dirty="0" err="1" smtClean="0"/>
              <a:t>for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prevention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slums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and</a:t>
            </a:r>
            <a:r>
              <a:rPr lang="tr-TR" sz="1600" b="1" dirty="0" smtClean="0"/>
              <a:t> illegal </a:t>
            </a:r>
            <a:r>
              <a:rPr lang="tr-TR" sz="1600" b="1" dirty="0" err="1" smtClean="0"/>
              <a:t>hausing</a:t>
            </a:r>
            <a:r>
              <a:rPr lang="tr-TR" sz="1600" b="1" dirty="0" smtClean="0"/>
              <a:t> </a:t>
            </a:r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 </a:t>
            </a:r>
            <a:r>
              <a:rPr lang="tr-TR" sz="1600" b="1" dirty="0" err="1" smtClean="0"/>
              <a:t>The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Amount</a:t>
            </a:r>
            <a:r>
              <a:rPr lang="tr-TR" sz="1600" b="1" dirty="0" smtClean="0"/>
              <a:t> of </a:t>
            </a:r>
            <a:r>
              <a:rPr lang="tr-TR" sz="1600" b="1" dirty="0" err="1" smtClean="0"/>
              <a:t>the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internal</a:t>
            </a:r>
            <a:r>
              <a:rPr lang="tr-TR" sz="1600" b="1" dirty="0" smtClean="0"/>
              <a:t>  Migration  </a:t>
            </a:r>
            <a:r>
              <a:rPr lang="tr-TR" sz="1600" b="1" dirty="0" err="1" smtClean="0"/>
              <a:t>and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external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migration</a:t>
            </a:r>
            <a:r>
              <a:rPr lang="tr-TR" sz="1600" b="1" dirty="0" smtClean="0"/>
              <a:t> is </a:t>
            </a:r>
            <a:r>
              <a:rPr lang="tr-TR" sz="1600" b="1" dirty="0" err="1" smtClean="0"/>
              <a:t>balanced</a:t>
            </a: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Konya </a:t>
            </a:r>
            <a:r>
              <a:rPr lang="tr-TR" sz="1600" b="1" dirty="0" err="1" smtClean="0"/>
              <a:t>people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dosent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attempt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to</a:t>
            </a:r>
            <a:r>
              <a:rPr lang="tr-TR" sz="1600" b="1" dirty="0" smtClean="0"/>
              <a:t>  </a:t>
            </a:r>
            <a:r>
              <a:rPr lang="tr-TR" sz="1600" b="1" dirty="0" err="1" smtClean="0"/>
              <a:t>lands</a:t>
            </a:r>
            <a:r>
              <a:rPr lang="tr-TR" sz="1600" b="1" dirty="0" smtClean="0"/>
              <a:t>  of </a:t>
            </a:r>
            <a:r>
              <a:rPr lang="tr-TR" sz="1600" b="1" dirty="0" err="1" smtClean="0"/>
              <a:t>the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public</a:t>
            </a: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/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r>
              <a:rPr lang="tr-TR" sz="1600" b="1" dirty="0" smtClean="0"/>
              <a:t>  </a:t>
            </a:r>
            <a:endParaRPr lang="tr-TR" sz="1600" b="1" dirty="0" smtClean="0"/>
          </a:p>
          <a:p>
            <a:pPr algn="just">
              <a:buFont typeface="Arial" pitchFamily="34" charset="0"/>
              <a:buChar char="•"/>
            </a:pPr>
            <a:endParaRPr lang="tr-TR" sz="1600" b="1" dirty="0" smtClean="0"/>
          </a:p>
          <a:p>
            <a:pPr algn="just"/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30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smtClean="0"/>
              <a:t>THE NEW MAIN IDEA is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1"/>
            <a:ext cx="9036496" cy="17567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tr-TR" u="sng" dirty="0" err="1" smtClean="0"/>
              <a:t>Supporting</a:t>
            </a:r>
            <a:r>
              <a:rPr lang="tr-TR" u="sng" dirty="0" smtClean="0"/>
              <a:t> </a:t>
            </a:r>
            <a:r>
              <a:rPr lang="tr-TR" u="sng" dirty="0" err="1" smtClean="0"/>
              <a:t>Sustainable</a:t>
            </a:r>
            <a:r>
              <a:rPr lang="tr-TR" u="sng" dirty="0" smtClean="0"/>
              <a:t> </a:t>
            </a:r>
            <a:r>
              <a:rPr lang="tr-TR" u="sng" dirty="0" err="1" smtClean="0"/>
              <a:t>Planing</a:t>
            </a:r>
            <a:r>
              <a:rPr lang="tr-TR" u="sng" dirty="0" smtClean="0"/>
              <a:t> </a:t>
            </a:r>
            <a:r>
              <a:rPr lang="tr-TR" u="sng" dirty="0" err="1" smtClean="0"/>
              <a:t>and</a:t>
            </a:r>
            <a:r>
              <a:rPr lang="tr-TR" u="sng" dirty="0" smtClean="0"/>
              <a:t> Development of KONYA</a:t>
            </a:r>
          </a:p>
          <a:p>
            <a:pPr algn="just"/>
            <a:r>
              <a:rPr lang="tr-TR" u="sng" dirty="0" err="1" smtClean="0"/>
              <a:t>We</a:t>
            </a:r>
            <a:r>
              <a:rPr lang="tr-TR" u="sng" dirty="0" smtClean="0"/>
              <a:t> </a:t>
            </a:r>
            <a:r>
              <a:rPr lang="tr-TR" u="sng" dirty="0" err="1" smtClean="0"/>
              <a:t>need</a:t>
            </a:r>
            <a:r>
              <a:rPr lang="tr-TR" u="sng" dirty="0" smtClean="0"/>
              <a:t> </a:t>
            </a:r>
            <a:r>
              <a:rPr lang="tr-TR" u="sng" dirty="0" err="1" smtClean="0"/>
              <a:t>to</a:t>
            </a:r>
            <a:r>
              <a:rPr lang="tr-TR" u="sng" dirty="0" smtClean="0"/>
              <a:t>  </a:t>
            </a:r>
            <a:r>
              <a:rPr lang="tr-TR" u="sng" dirty="0" err="1"/>
              <a:t>new</a:t>
            </a:r>
            <a:r>
              <a:rPr lang="tr-TR" u="sng" dirty="0"/>
              <a:t> </a:t>
            </a:r>
            <a:r>
              <a:rPr lang="tr-TR" u="sng" dirty="0" err="1" smtClean="0"/>
              <a:t>management</a:t>
            </a:r>
            <a:r>
              <a:rPr lang="tr-TR" u="sng" dirty="0" smtClean="0"/>
              <a:t> </a:t>
            </a:r>
            <a:r>
              <a:rPr lang="tr-TR" u="sng" dirty="0" err="1" smtClean="0"/>
              <a:t>methots</a:t>
            </a:r>
            <a:endParaRPr lang="tr-TR" u="sng" dirty="0" smtClean="0"/>
          </a:p>
          <a:p>
            <a:pPr marL="0" indent="0" algn="just">
              <a:buNone/>
            </a:pPr>
            <a:endParaRPr lang="tr-TR" u="sng" dirty="0" smtClean="0"/>
          </a:p>
          <a:p>
            <a:pPr algn="just"/>
            <a:endParaRPr lang="tr-TR" dirty="0"/>
          </a:p>
          <a:p>
            <a:pPr marL="0" indent="0" algn="just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8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Yuvarlatılmış Dikdörtgen"/>
          <p:cNvSpPr/>
          <p:nvPr/>
        </p:nvSpPr>
        <p:spPr>
          <a:xfrm>
            <a:off x="1071538" y="0"/>
            <a:ext cx="7215238" cy="571480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KONYA METROPOLITAN MUNICIPALITY’S RESPONSIBILTY AREA IS 2100 km</a:t>
            </a:r>
            <a:r>
              <a:rPr lang="tr-TR" sz="1400" baseline="30000" dirty="0" smtClean="0"/>
              <a:t>2</a:t>
            </a:r>
            <a:endParaRPr lang="tr-TR" sz="1400" baseline="30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32656"/>
            <a:ext cx="6624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12 Resim" descr="takkel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5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atin typeface="Maiandra GD" pitchFamily="34" charset="0"/>
              </a:rPr>
              <a:t>WHY DO WE NEED GIS FOR KONYA ?</a:t>
            </a:r>
            <a:endParaRPr lang="tr-TR" sz="2400" dirty="0">
              <a:latin typeface="Maiandra GD" pitchFamily="34" charset="0"/>
            </a:endParaRPr>
          </a:p>
        </p:txBody>
      </p:sp>
      <p:pic>
        <p:nvPicPr>
          <p:cNvPr id="11" name="Picture 9" descr="ats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054231"/>
            <a:ext cx="1559851" cy="1103312"/>
          </a:xfrm>
          <a:prstGeom prst="rect">
            <a:avLst/>
          </a:prstGeom>
          <a:noFill/>
        </p:spPr>
      </p:pic>
      <p:pic>
        <p:nvPicPr>
          <p:cNvPr id="12" name="Picture 10" descr="at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2076456"/>
            <a:ext cx="1559851" cy="1076325"/>
          </a:xfrm>
          <a:prstGeom prst="rect">
            <a:avLst/>
          </a:prstGeom>
          <a:noFill/>
        </p:spPr>
      </p:pic>
      <p:pic>
        <p:nvPicPr>
          <p:cNvPr id="13" name="Picture 8" descr="ats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3229" y="974731"/>
            <a:ext cx="1559851" cy="1046162"/>
          </a:xfrm>
          <a:prstGeom prst="rect">
            <a:avLst/>
          </a:prstGeom>
          <a:noFill/>
        </p:spPr>
      </p:pic>
      <p:pic>
        <p:nvPicPr>
          <p:cNvPr id="14" name="Picture 12" descr="bina_bilgi_geçiş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974731"/>
            <a:ext cx="155985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3" descr="numarataj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03582" y="1838331"/>
            <a:ext cx="1559852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4" descr="uydu_bin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7283" y="2127257"/>
            <a:ext cx="1210733" cy="911225"/>
          </a:xfrm>
          <a:prstGeom prst="rect">
            <a:avLst/>
          </a:prstGeom>
          <a:noFill/>
        </p:spPr>
      </p:pic>
      <p:pic>
        <p:nvPicPr>
          <p:cNvPr id="17" name="Picture 18" descr="kadastro_sorgu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3278194"/>
            <a:ext cx="1559851" cy="98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91367" y="3228980"/>
            <a:ext cx="132596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20" descr="yapı_kullanma_ark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99749" y="2919419"/>
            <a:ext cx="775626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0" name="Object 21"/>
          <p:cNvGraphicFramePr>
            <a:graphicFrameLocks noChangeAspect="1"/>
          </p:cNvGraphicFramePr>
          <p:nvPr/>
        </p:nvGraphicFramePr>
        <p:xfrm>
          <a:off x="4329782" y="2846393"/>
          <a:ext cx="109206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Bit Eşlem Resmi" r:id="rId15" imgW="4753639" imgH="3200000" progId="PBrush">
                  <p:embed/>
                </p:oleObj>
              </mc:Choice>
              <mc:Fallback>
                <p:oleObj name="Bit Eşlem Resmi" r:id="rId15" imgW="4753639" imgH="3200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782" y="2846393"/>
                        <a:ext cx="109206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2"/>
          <p:cNvGraphicFramePr>
            <a:graphicFrameLocks noChangeAspect="1"/>
          </p:cNvGraphicFramePr>
          <p:nvPr/>
        </p:nvGraphicFramePr>
        <p:xfrm>
          <a:off x="6049580" y="3113093"/>
          <a:ext cx="66556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Bit Eşlem Resmi" r:id="rId17" imgW="5638095" imgH="7935433" progId="PBrush">
                  <p:embed/>
                </p:oleObj>
              </mc:Choice>
              <mc:Fallback>
                <p:oleObj name="Bit Eşlem Resmi" r:id="rId17" imgW="5638095" imgH="79354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580" y="3113093"/>
                        <a:ext cx="66556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06103" y="3113094"/>
            <a:ext cx="978562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4" descr="yapikullanma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86182" y="974732"/>
            <a:ext cx="1092068" cy="714375"/>
          </a:xfrm>
          <a:prstGeom prst="rect">
            <a:avLst/>
          </a:prstGeom>
          <a:noFill/>
        </p:spPr>
      </p:pic>
      <p:graphicFrame>
        <p:nvGraphicFramePr>
          <p:cNvPr id="24" name="Object 25"/>
          <p:cNvGraphicFramePr>
            <a:graphicFrameLocks noChangeAspect="1"/>
          </p:cNvGraphicFramePr>
          <p:nvPr/>
        </p:nvGraphicFramePr>
        <p:xfrm>
          <a:off x="4250672" y="3633794"/>
          <a:ext cx="699956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Grafik" r:id="rId21" imgW="5476943" imgH="5372100" progId="MSGraph.Chart.8">
                  <p:embed followColorScheme="full"/>
                </p:oleObj>
              </mc:Choice>
              <mc:Fallback>
                <p:oleObj name="Grafik" r:id="rId21" imgW="5476943" imgH="5372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672" y="3633794"/>
                        <a:ext cx="699956" cy="6254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38100" cmpd="dbl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6"/>
          <p:cNvGraphicFramePr>
            <a:graphicFrameLocks noChangeAspect="1"/>
          </p:cNvGraphicFramePr>
          <p:nvPr/>
        </p:nvGraphicFramePr>
        <p:xfrm>
          <a:off x="5162161" y="3643319"/>
          <a:ext cx="62428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" name="Grafik" r:id="rId23" imgW="10572885" imgH="5334090" progId="MSGraph.Chart.8">
                  <p:embed followColorScheme="full"/>
                </p:oleObj>
              </mc:Choice>
              <mc:Fallback>
                <p:oleObj name="Grafik" r:id="rId23" imgW="10572885" imgH="53340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161" y="3643319"/>
                        <a:ext cx="624285" cy="53181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38100" cmpd="dbl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7" descr="konya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077745" y="974731"/>
            <a:ext cx="935567" cy="1077912"/>
          </a:xfrm>
          <a:prstGeom prst="rect">
            <a:avLst/>
          </a:prstGeom>
          <a:noFill/>
        </p:spPr>
      </p:pic>
      <p:pic>
        <p:nvPicPr>
          <p:cNvPr id="27" name="Picture 28" descr="konyabel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526489" y="2127256"/>
            <a:ext cx="1248569" cy="788987"/>
          </a:xfrm>
          <a:prstGeom prst="rect">
            <a:avLst/>
          </a:prstGeom>
          <a:noFill/>
        </p:spPr>
      </p:pic>
      <p:pic>
        <p:nvPicPr>
          <p:cNvPr id="28" name="Picture 29" descr="konyam4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215206" y="974732"/>
            <a:ext cx="1559851" cy="1000125"/>
          </a:xfrm>
          <a:prstGeom prst="rect">
            <a:avLst/>
          </a:prstGeom>
          <a:noFill/>
        </p:spPr>
      </p:pic>
      <p:pic>
        <p:nvPicPr>
          <p:cNvPr id="29" name="Picture 30" descr="konya1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047915" y="1189045"/>
            <a:ext cx="1114707" cy="668319"/>
          </a:xfrm>
          <a:prstGeom prst="rect">
            <a:avLst/>
          </a:prstGeom>
          <a:noFill/>
        </p:spPr>
      </p:pic>
      <p:sp>
        <p:nvSpPr>
          <p:cNvPr id="31" name="30 Yuvarlatılmış Dikdörtgen"/>
          <p:cNvSpPr/>
          <p:nvPr/>
        </p:nvSpPr>
        <p:spPr>
          <a:xfrm>
            <a:off x="6215074" y="4000504"/>
            <a:ext cx="2714644" cy="428628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ALL DATAS AND GOVERNMENTAL DATAS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32" name="AutoShape 32"/>
          <p:cNvSpPr>
            <a:spLocks/>
          </p:cNvSpPr>
          <p:nvPr/>
        </p:nvSpPr>
        <p:spPr bwMode="auto">
          <a:xfrm rot="5400000">
            <a:off x="4418557" y="25920"/>
            <a:ext cx="250825" cy="8914373"/>
          </a:xfrm>
          <a:prstGeom prst="rightBrace">
            <a:avLst>
              <a:gd name="adj1" fmla="val 265133"/>
              <a:gd name="adj2" fmla="val 32292"/>
            </a:avLst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33" name="32 Yuvarlatılmış Dikdörtgen"/>
          <p:cNvSpPr/>
          <p:nvPr/>
        </p:nvSpPr>
        <p:spPr>
          <a:xfrm>
            <a:off x="4500562" y="4679958"/>
            <a:ext cx="3743846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GEOGRAPHIC INFORMATION SYSTEM (GIS)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34" name="Picture 40" descr="j0356881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64175" y="4783156"/>
            <a:ext cx="921808" cy="1397000"/>
          </a:xfrm>
          <a:prstGeom prst="rect">
            <a:avLst/>
          </a:prstGeom>
          <a:noFill/>
        </p:spPr>
      </p:pic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1595295" y="5891232"/>
            <a:ext cx="1405069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PRESENT TIME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1595295" y="5532457"/>
            <a:ext cx="1405069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2020</a:t>
            </a:r>
            <a:r>
              <a:rPr lang="tr-TR" sz="1000" dirty="0" smtClean="0">
                <a:solidFill>
                  <a:schemeClr val="bg1"/>
                </a:solidFill>
              </a:rPr>
              <a:t> YEAR’S</a:t>
            </a:r>
            <a:endParaRPr lang="tr-TR" sz="1000" dirty="0">
              <a:solidFill>
                <a:schemeClr val="bg1"/>
              </a:solidFill>
            </a:endParaRPr>
          </a:p>
        </p:txBody>
      </p:sp>
      <p:sp>
        <p:nvSpPr>
          <p:cNvPr id="37" name="Rectangle 45"/>
          <p:cNvSpPr>
            <a:spLocks noChangeArrowheads="1"/>
          </p:cNvSpPr>
          <p:nvPr/>
        </p:nvSpPr>
        <p:spPr bwMode="auto">
          <a:xfrm>
            <a:off x="1595295" y="5172094"/>
            <a:ext cx="1405069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2030</a:t>
            </a:r>
            <a:r>
              <a:rPr lang="tr-TR" sz="1000" dirty="0" smtClean="0">
                <a:solidFill>
                  <a:schemeClr val="bg1"/>
                </a:solidFill>
              </a:rPr>
              <a:t> YEAR’S</a:t>
            </a:r>
            <a:endParaRPr lang="tr-TR" sz="1000" dirty="0">
              <a:solidFill>
                <a:schemeClr val="bg1"/>
              </a:solidFill>
            </a:endParaRPr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1595295" y="4811732"/>
            <a:ext cx="1405069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2050</a:t>
            </a:r>
            <a:r>
              <a:rPr lang="tr-TR" sz="1000" dirty="0" smtClean="0">
                <a:solidFill>
                  <a:schemeClr val="bg1"/>
                </a:solidFill>
              </a:rPr>
              <a:t> YEAR’S</a:t>
            </a:r>
            <a:endParaRPr lang="tr-TR" sz="1000" dirty="0">
              <a:solidFill>
                <a:schemeClr val="bg1"/>
              </a:solidFill>
            </a:endParaRPr>
          </a:p>
        </p:txBody>
      </p: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1127511" y="5964256"/>
            <a:ext cx="46778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40" name="Line 48"/>
          <p:cNvSpPr>
            <a:spLocks noChangeShapeType="1"/>
          </p:cNvSpPr>
          <p:nvPr/>
        </p:nvSpPr>
        <p:spPr bwMode="auto">
          <a:xfrm>
            <a:off x="1127511" y="5603894"/>
            <a:ext cx="46778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41" name="Line 49"/>
          <p:cNvSpPr>
            <a:spLocks noChangeShapeType="1"/>
          </p:cNvSpPr>
          <p:nvPr/>
        </p:nvSpPr>
        <p:spPr bwMode="auto">
          <a:xfrm>
            <a:off x="1127511" y="5243531"/>
            <a:ext cx="46778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>
            <a:off x="1127511" y="4884756"/>
            <a:ext cx="46778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43" name="AutoShape 54"/>
          <p:cNvSpPr>
            <a:spLocks/>
          </p:cNvSpPr>
          <p:nvPr/>
        </p:nvSpPr>
        <p:spPr bwMode="auto">
          <a:xfrm>
            <a:off x="3143240" y="4813318"/>
            <a:ext cx="77391" cy="1295400"/>
          </a:xfrm>
          <a:prstGeom prst="rightBracket">
            <a:avLst>
              <a:gd name="adj" fmla="val 15111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45" name="44 Yuvarlatılmış Dikdörtgen"/>
          <p:cNvSpPr/>
          <p:nvPr/>
        </p:nvSpPr>
        <p:spPr>
          <a:xfrm>
            <a:off x="4786314" y="5357826"/>
            <a:ext cx="3214710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GOVERNMENTAL DECISIONS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46" name="45 Aşağı Ok"/>
          <p:cNvSpPr/>
          <p:nvPr/>
        </p:nvSpPr>
        <p:spPr>
          <a:xfrm>
            <a:off x="5857884" y="5000636"/>
            <a:ext cx="571504" cy="285752"/>
          </a:xfrm>
          <a:prstGeom prst="downArrow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46 Aşağı Ok"/>
          <p:cNvSpPr/>
          <p:nvPr/>
        </p:nvSpPr>
        <p:spPr>
          <a:xfrm>
            <a:off x="5857884" y="5715016"/>
            <a:ext cx="571504" cy="285752"/>
          </a:xfrm>
          <a:prstGeom prst="downArrow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47 Yuvarlatılmış Dikdörtgen"/>
          <p:cNvSpPr/>
          <p:nvPr/>
        </p:nvSpPr>
        <p:spPr>
          <a:xfrm>
            <a:off x="4000496" y="6215082"/>
            <a:ext cx="4500594" cy="357190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latin typeface="Arial Rounded MT Bold" pitchFamily="34" charset="0"/>
              </a:rPr>
              <a:t>GO TO STRATEGICAL PLANNING</a:t>
            </a:r>
            <a:endParaRPr lang="tr-TR" sz="2000" dirty="0">
              <a:latin typeface="Arial Rounded MT Bold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3286116" y="5214950"/>
            <a:ext cx="1285884" cy="500066"/>
            <a:chOff x="3286116" y="5214950"/>
            <a:chExt cx="1285884" cy="500066"/>
          </a:xfrm>
        </p:grpSpPr>
        <p:sp>
          <p:nvSpPr>
            <p:cNvPr id="44" name="43 Şeritli Sağ Ok"/>
            <p:cNvSpPr/>
            <p:nvPr/>
          </p:nvSpPr>
          <p:spPr>
            <a:xfrm>
              <a:off x="3357554" y="5214950"/>
              <a:ext cx="1143008" cy="500066"/>
            </a:xfrm>
            <a:prstGeom prst="stripedRight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9" name="48 Metin kutusu"/>
            <p:cNvSpPr txBox="1"/>
            <p:nvPr/>
          </p:nvSpPr>
          <p:spPr>
            <a:xfrm>
              <a:off x="3286116" y="5286388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chemeClr val="bg1"/>
                  </a:solidFill>
                </a:rPr>
                <a:t>  </a:t>
              </a:r>
              <a:r>
                <a:rPr lang="tr-TR" dirty="0" err="1" smtClean="0">
                  <a:solidFill>
                    <a:schemeClr val="bg1"/>
                  </a:solidFill>
                </a:rPr>
                <a:t>Purpose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49 Metin kutusu"/>
          <p:cNvSpPr txBox="1"/>
          <p:nvPr/>
        </p:nvSpPr>
        <p:spPr>
          <a:xfrm>
            <a:off x="1071538" y="6143644"/>
            <a:ext cx="228601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 err="1" smtClean="0"/>
              <a:t>how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be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future</a:t>
            </a:r>
            <a:r>
              <a:rPr lang="tr-TR" dirty="0" smtClean="0"/>
              <a:t> KONYA 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81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0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4" grpId="0"/>
      <p:bldOleChart spid="25" grpId="0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onsu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7 Dikdörtgen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3 Resim" descr="Buyuksehir logo copy.gif"/>
          <p:cNvPicPr>
            <a:picLocks noChangeAspect="1"/>
          </p:cNvPicPr>
          <p:nvPr/>
        </p:nvPicPr>
        <p:blipFill>
          <a:blip r:embed="rId5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11" name="4 Resim" descr="kartal.gif"/>
          <p:cNvPicPr>
            <a:picLocks noChangeAspect="1"/>
          </p:cNvPicPr>
          <p:nvPr/>
        </p:nvPicPr>
        <p:blipFill>
          <a:blip r:embed="rId6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12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atin typeface="Maiandra GD" pitchFamily="34" charset="0"/>
              </a:rPr>
              <a:t>WHAT IS THE GIS FOR KONYA?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2" name="Beşgen 1"/>
          <p:cNvSpPr/>
          <p:nvPr/>
        </p:nvSpPr>
        <p:spPr>
          <a:xfrm>
            <a:off x="107505" y="908720"/>
            <a:ext cx="4032448" cy="576064"/>
          </a:xfrm>
          <a:prstGeom prst="homePlate">
            <a:avLst>
              <a:gd name="adj" fmla="val 285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Maiandra GD" pitchFamily="34" charset="0"/>
              </a:rPr>
              <a:t>INTELLIGENT DECISIONS BASE WITH GIS</a:t>
            </a:r>
            <a:endParaRPr lang="tr-TR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3" name="Köşeli Çift Ayraç 2"/>
          <p:cNvSpPr/>
          <p:nvPr/>
        </p:nvSpPr>
        <p:spPr>
          <a:xfrm>
            <a:off x="6422492" y="992510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CITY PLANING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14" name="Köşeli Çift Ayraç 13"/>
          <p:cNvSpPr/>
          <p:nvPr/>
        </p:nvSpPr>
        <p:spPr>
          <a:xfrm>
            <a:off x="6422492" y="1724372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URBAN FACILITIES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15" name="Köşeli Çift Ayraç 14"/>
          <p:cNvSpPr/>
          <p:nvPr/>
        </p:nvSpPr>
        <p:spPr>
          <a:xfrm>
            <a:off x="6422492" y="2444452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SUBSTRUCTION PLANING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16" name="Köşeli Çift Ayraç 15"/>
          <p:cNvSpPr/>
          <p:nvPr/>
        </p:nvSpPr>
        <p:spPr>
          <a:xfrm>
            <a:off x="6422492" y="3164532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CITIZEN ACTIVITIES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17" name="Köşeli Çift Ayraç 16"/>
          <p:cNvSpPr/>
          <p:nvPr/>
        </p:nvSpPr>
        <p:spPr>
          <a:xfrm>
            <a:off x="6422492" y="3872830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TRANSPORTATION PLANING (PUB&amp;PRIV)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18" name="Köşeli Çift Ayraç 17"/>
          <p:cNvSpPr/>
          <p:nvPr/>
        </p:nvSpPr>
        <p:spPr>
          <a:xfrm>
            <a:off x="6422492" y="4592910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TRANSPORTATION PLANING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19" name="Köşeli Çift Ayraç 18"/>
          <p:cNvSpPr/>
          <p:nvPr/>
        </p:nvSpPr>
        <p:spPr>
          <a:xfrm>
            <a:off x="6422492" y="5312990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Maiandra GD" pitchFamily="34" charset="0"/>
              </a:rPr>
              <a:t>AID ACTIVITIES</a:t>
            </a:r>
            <a:endParaRPr lang="tr-TR" sz="1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20" name="Köşeli Çift Ayraç 19"/>
          <p:cNvSpPr/>
          <p:nvPr/>
        </p:nvSpPr>
        <p:spPr>
          <a:xfrm>
            <a:off x="6400776" y="6033070"/>
            <a:ext cx="2614004" cy="58784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ENVIRONMENT QUALITIES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Beşgen 3"/>
          <p:cNvSpPr/>
          <p:nvPr/>
        </p:nvSpPr>
        <p:spPr>
          <a:xfrm>
            <a:off x="5702411" y="980728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atin typeface="Maiandra GD" pitchFamily="34" charset="0"/>
              </a:rPr>
              <a:t>URBAN 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1" name="Beşgen 20"/>
          <p:cNvSpPr/>
          <p:nvPr/>
        </p:nvSpPr>
        <p:spPr>
          <a:xfrm>
            <a:off x="5702412" y="1712590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2" name="Beşgen 21"/>
          <p:cNvSpPr/>
          <p:nvPr/>
        </p:nvSpPr>
        <p:spPr>
          <a:xfrm>
            <a:off x="5702411" y="2433489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3" name="Beşgen 22"/>
          <p:cNvSpPr/>
          <p:nvPr/>
        </p:nvSpPr>
        <p:spPr>
          <a:xfrm>
            <a:off x="5702412" y="3148236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4" name="Beşgen 23"/>
          <p:cNvSpPr/>
          <p:nvPr/>
        </p:nvSpPr>
        <p:spPr>
          <a:xfrm>
            <a:off x="5702412" y="3863305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5" name="Beşgen 24"/>
          <p:cNvSpPr/>
          <p:nvPr/>
        </p:nvSpPr>
        <p:spPr>
          <a:xfrm>
            <a:off x="5702412" y="4592910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6" name="Beşgen 25"/>
          <p:cNvSpPr/>
          <p:nvPr/>
        </p:nvSpPr>
        <p:spPr>
          <a:xfrm>
            <a:off x="5702412" y="5304284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sp>
        <p:nvSpPr>
          <p:cNvPr id="27" name="Beşgen 26"/>
          <p:cNvSpPr/>
          <p:nvPr/>
        </p:nvSpPr>
        <p:spPr>
          <a:xfrm>
            <a:off x="5702412" y="6019031"/>
            <a:ext cx="1080121" cy="5996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Maiandra GD" pitchFamily="34" charset="0"/>
              </a:rPr>
              <a:t>URBAN </a:t>
            </a:r>
            <a:r>
              <a:rPr lang="tr-TR" sz="1400" b="1" dirty="0" smtClean="0">
                <a:latin typeface="Maiandra GD" pitchFamily="34" charset="0"/>
              </a:rPr>
              <a:t>SERVICES</a:t>
            </a:r>
            <a:endParaRPr lang="tr-TR" sz="1400" b="1" dirty="0">
              <a:latin typeface="Maiandra GD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2" y="2806030"/>
            <a:ext cx="2999234" cy="2999234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27584" y="5085184"/>
            <a:ext cx="25168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KONYA</a:t>
            </a:r>
          </a:p>
          <a:p>
            <a:pPr algn="ctr"/>
            <a:r>
              <a:rPr lang="tr-TR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GIS</a:t>
            </a:r>
            <a:endParaRPr lang="tr-TR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28" name="Düz Bağlayıcı 27"/>
          <p:cNvCxnSpPr/>
          <p:nvPr/>
        </p:nvCxnSpPr>
        <p:spPr>
          <a:xfrm>
            <a:off x="3203848" y="5038997"/>
            <a:ext cx="0" cy="141433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92" name="Grup 91"/>
          <p:cNvGrpSpPr/>
          <p:nvPr/>
        </p:nvGrpSpPr>
        <p:grpSpPr>
          <a:xfrm>
            <a:off x="3203848" y="1280542"/>
            <a:ext cx="2498563" cy="3876650"/>
            <a:chOff x="3203848" y="1280542"/>
            <a:chExt cx="2498563" cy="3876650"/>
          </a:xfrm>
        </p:grpSpPr>
        <p:cxnSp>
          <p:nvCxnSpPr>
            <p:cNvPr id="31" name="Düz Bağlayıcı 30"/>
            <p:cNvCxnSpPr/>
            <p:nvPr/>
          </p:nvCxnSpPr>
          <p:spPr>
            <a:xfrm>
              <a:off x="3203848" y="5157192"/>
              <a:ext cx="936105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Düz Bağlayıcı 33"/>
            <p:cNvCxnSpPr/>
            <p:nvPr/>
          </p:nvCxnSpPr>
          <p:spPr>
            <a:xfrm flipV="1">
              <a:off x="4139953" y="1286433"/>
              <a:ext cx="0" cy="387075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Düz Ok Bağlayıcısı 35"/>
            <p:cNvCxnSpPr>
              <a:endCxn id="4" idx="1"/>
            </p:cNvCxnSpPr>
            <p:nvPr/>
          </p:nvCxnSpPr>
          <p:spPr>
            <a:xfrm flipV="1">
              <a:off x="4139953" y="1280542"/>
              <a:ext cx="1562458" cy="58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" name="Grup 7"/>
          <p:cNvGrpSpPr/>
          <p:nvPr/>
        </p:nvGrpSpPr>
        <p:grpSpPr>
          <a:xfrm>
            <a:off x="3203848" y="2012404"/>
            <a:ext cx="2498564" cy="3284909"/>
            <a:chOff x="3203848" y="2012404"/>
            <a:chExt cx="2498564" cy="3284909"/>
          </a:xfrm>
        </p:grpSpPr>
        <p:cxnSp>
          <p:nvCxnSpPr>
            <p:cNvPr id="38" name="Düz Bağlayıcı 37"/>
            <p:cNvCxnSpPr/>
            <p:nvPr/>
          </p:nvCxnSpPr>
          <p:spPr>
            <a:xfrm>
              <a:off x="3203848" y="5297313"/>
              <a:ext cx="108012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Düz Bağlayıcı 40"/>
            <p:cNvCxnSpPr/>
            <p:nvPr/>
          </p:nvCxnSpPr>
          <p:spPr>
            <a:xfrm flipV="1">
              <a:off x="4283968" y="2018295"/>
              <a:ext cx="0" cy="327901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Düz Ok Bağlayıcısı 42"/>
            <p:cNvCxnSpPr>
              <a:endCxn id="21" idx="1"/>
            </p:cNvCxnSpPr>
            <p:nvPr/>
          </p:nvCxnSpPr>
          <p:spPr>
            <a:xfrm>
              <a:off x="4283968" y="2012404"/>
              <a:ext cx="14184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8" name="Grup 97"/>
          <p:cNvGrpSpPr/>
          <p:nvPr/>
        </p:nvGrpSpPr>
        <p:grpSpPr>
          <a:xfrm>
            <a:off x="3203848" y="2733303"/>
            <a:ext cx="2498563" cy="2724831"/>
            <a:chOff x="3203848" y="2733303"/>
            <a:chExt cx="2498563" cy="2724831"/>
          </a:xfrm>
        </p:grpSpPr>
        <p:cxnSp>
          <p:nvCxnSpPr>
            <p:cNvPr id="46" name="Düz Bağlayıcı 45"/>
            <p:cNvCxnSpPr/>
            <p:nvPr/>
          </p:nvCxnSpPr>
          <p:spPr>
            <a:xfrm>
              <a:off x="3203848" y="5458134"/>
              <a:ext cx="1224136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Düz Bağlayıcı 48"/>
            <p:cNvCxnSpPr/>
            <p:nvPr/>
          </p:nvCxnSpPr>
          <p:spPr>
            <a:xfrm flipV="1">
              <a:off x="4427984" y="2738375"/>
              <a:ext cx="0" cy="271975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Düz Ok Bağlayıcısı 50"/>
            <p:cNvCxnSpPr>
              <a:endCxn id="22" idx="1"/>
            </p:cNvCxnSpPr>
            <p:nvPr/>
          </p:nvCxnSpPr>
          <p:spPr>
            <a:xfrm>
              <a:off x="4427984" y="2733303"/>
              <a:ext cx="12744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9" name="Grup 98"/>
          <p:cNvGrpSpPr/>
          <p:nvPr/>
        </p:nvGrpSpPr>
        <p:grpSpPr>
          <a:xfrm>
            <a:off x="3203848" y="3448050"/>
            <a:ext cx="2498564" cy="2158863"/>
            <a:chOff x="3203848" y="3448050"/>
            <a:chExt cx="2498564" cy="2158863"/>
          </a:xfrm>
        </p:grpSpPr>
        <p:cxnSp>
          <p:nvCxnSpPr>
            <p:cNvPr id="55" name="Düz Bağlayıcı 54"/>
            <p:cNvCxnSpPr/>
            <p:nvPr/>
          </p:nvCxnSpPr>
          <p:spPr>
            <a:xfrm>
              <a:off x="3203848" y="5606913"/>
              <a:ext cx="1403871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Düz Bağlayıcı 56"/>
            <p:cNvCxnSpPr/>
            <p:nvPr/>
          </p:nvCxnSpPr>
          <p:spPr>
            <a:xfrm flipV="1">
              <a:off x="4607719" y="3458455"/>
              <a:ext cx="0" cy="214845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Düz Ok Bağlayıcısı 58"/>
            <p:cNvCxnSpPr>
              <a:endCxn id="23" idx="1"/>
            </p:cNvCxnSpPr>
            <p:nvPr/>
          </p:nvCxnSpPr>
          <p:spPr>
            <a:xfrm flipV="1">
              <a:off x="4607719" y="3448050"/>
              <a:ext cx="1094693" cy="104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 99"/>
          <p:cNvGrpSpPr/>
          <p:nvPr/>
        </p:nvGrpSpPr>
        <p:grpSpPr>
          <a:xfrm>
            <a:off x="3203848" y="4163119"/>
            <a:ext cx="2498564" cy="1589187"/>
            <a:chOff x="3203848" y="4163119"/>
            <a:chExt cx="2498564" cy="1589187"/>
          </a:xfrm>
        </p:grpSpPr>
        <p:cxnSp>
          <p:nvCxnSpPr>
            <p:cNvPr id="61" name="Düz Bağlayıcı 60"/>
            <p:cNvCxnSpPr/>
            <p:nvPr/>
          </p:nvCxnSpPr>
          <p:spPr>
            <a:xfrm>
              <a:off x="3203848" y="5752306"/>
              <a:ext cx="1584176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Düz Bağlayıcı 62"/>
            <p:cNvCxnSpPr/>
            <p:nvPr/>
          </p:nvCxnSpPr>
          <p:spPr>
            <a:xfrm flipV="1">
              <a:off x="4768974" y="4166753"/>
              <a:ext cx="0" cy="158555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Düz Ok Bağlayıcısı 64"/>
            <p:cNvCxnSpPr>
              <a:endCxn id="24" idx="1"/>
            </p:cNvCxnSpPr>
            <p:nvPr/>
          </p:nvCxnSpPr>
          <p:spPr>
            <a:xfrm>
              <a:off x="4768974" y="4163119"/>
              <a:ext cx="933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1" name="Grup 100"/>
          <p:cNvGrpSpPr/>
          <p:nvPr/>
        </p:nvGrpSpPr>
        <p:grpSpPr>
          <a:xfrm>
            <a:off x="3203848" y="4892724"/>
            <a:ext cx="2498564" cy="1013123"/>
            <a:chOff x="3203848" y="4892724"/>
            <a:chExt cx="2498564" cy="1013123"/>
          </a:xfrm>
        </p:grpSpPr>
        <p:cxnSp>
          <p:nvCxnSpPr>
            <p:cNvPr id="67" name="Düz Bağlayıcı 66"/>
            <p:cNvCxnSpPr/>
            <p:nvPr/>
          </p:nvCxnSpPr>
          <p:spPr>
            <a:xfrm>
              <a:off x="3203848" y="5905847"/>
              <a:ext cx="1741717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9" name="Düz Bağlayıcı 68"/>
            <p:cNvCxnSpPr/>
            <p:nvPr/>
          </p:nvCxnSpPr>
          <p:spPr>
            <a:xfrm flipV="1">
              <a:off x="4945565" y="4892725"/>
              <a:ext cx="0" cy="101312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Düz Ok Bağlayıcısı 70"/>
            <p:cNvCxnSpPr>
              <a:endCxn id="25" idx="1"/>
            </p:cNvCxnSpPr>
            <p:nvPr/>
          </p:nvCxnSpPr>
          <p:spPr>
            <a:xfrm>
              <a:off x="4945565" y="4892724"/>
              <a:ext cx="7568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2" name="Grup 101"/>
          <p:cNvGrpSpPr/>
          <p:nvPr/>
        </p:nvGrpSpPr>
        <p:grpSpPr>
          <a:xfrm>
            <a:off x="3203848" y="5589240"/>
            <a:ext cx="2498563" cy="500980"/>
            <a:chOff x="3203848" y="5589240"/>
            <a:chExt cx="2498563" cy="500980"/>
          </a:xfrm>
        </p:grpSpPr>
        <p:cxnSp>
          <p:nvCxnSpPr>
            <p:cNvPr id="80" name="Düz Bağlayıcı 79"/>
            <p:cNvCxnSpPr/>
            <p:nvPr/>
          </p:nvCxnSpPr>
          <p:spPr>
            <a:xfrm>
              <a:off x="3203848" y="6090220"/>
              <a:ext cx="1900783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Düz Bağlayıcı 81"/>
            <p:cNvCxnSpPr/>
            <p:nvPr/>
          </p:nvCxnSpPr>
          <p:spPr>
            <a:xfrm flipV="1">
              <a:off x="5104631" y="5589241"/>
              <a:ext cx="0" cy="50097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4" name="Düz Ok Bağlayıcısı 83"/>
            <p:cNvCxnSpPr/>
            <p:nvPr/>
          </p:nvCxnSpPr>
          <p:spPr>
            <a:xfrm>
              <a:off x="5104631" y="5589240"/>
              <a:ext cx="5977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90" name="Düz Ok Bağlayıcısı 89"/>
          <p:cNvCxnSpPr/>
          <p:nvPr/>
        </p:nvCxnSpPr>
        <p:spPr>
          <a:xfrm>
            <a:off x="3203848" y="6284937"/>
            <a:ext cx="24985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05" name="Grup 104"/>
          <p:cNvGrpSpPr/>
          <p:nvPr/>
        </p:nvGrpSpPr>
        <p:grpSpPr>
          <a:xfrm>
            <a:off x="3261605" y="6525344"/>
            <a:ext cx="662323" cy="216024"/>
            <a:chOff x="3344453" y="6525344"/>
            <a:chExt cx="662323" cy="216024"/>
          </a:xfrm>
        </p:grpSpPr>
        <p:sp>
          <p:nvSpPr>
            <p:cNvPr id="103" name="Oval 102"/>
            <p:cNvSpPr/>
            <p:nvPr/>
          </p:nvSpPr>
          <p:spPr>
            <a:xfrm>
              <a:off x="3344453" y="6525344"/>
              <a:ext cx="327447" cy="21602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79329" y="6525344"/>
              <a:ext cx="327447" cy="21602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26" name="Grup 125"/>
          <p:cNvGrpSpPr/>
          <p:nvPr/>
        </p:nvGrpSpPr>
        <p:grpSpPr>
          <a:xfrm>
            <a:off x="198562" y="1595444"/>
            <a:ext cx="872977" cy="849009"/>
            <a:chOff x="198562" y="1595444"/>
            <a:chExt cx="872977" cy="849009"/>
          </a:xfrm>
        </p:grpSpPr>
        <p:pic>
          <p:nvPicPr>
            <p:cNvPr id="111" name="Picture 18" descr="kadastro_sorgu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4283" y="1595444"/>
              <a:ext cx="857256" cy="542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20" name="Yuvarlatılmış Dikdörtgen 119"/>
            <p:cNvSpPr/>
            <p:nvPr/>
          </p:nvSpPr>
          <p:spPr>
            <a:xfrm>
              <a:off x="198562" y="2204865"/>
              <a:ext cx="864096" cy="2395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b="1" dirty="0" smtClean="0">
                  <a:solidFill>
                    <a:schemeClr val="tx1"/>
                  </a:solidFill>
                </a:rPr>
                <a:t>City </a:t>
              </a:r>
              <a:r>
                <a:rPr lang="tr-TR" sz="1200" b="1" dirty="0" err="1" smtClean="0">
                  <a:solidFill>
                    <a:schemeClr val="tx1"/>
                  </a:solidFill>
                </a:rPr>
                <a:t>Plans</a:t>
              </a:r>
              <a:endParaRPr lang="tr-TR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7" name="Grup 126"/>
          <p:cNvGrpSpPr/>
          <p:nvPr/>
        </p:nvGrpSpPr>
        <p:grpSpPr>
          <a:xfrm>
            <a:off x="1187624" y="1580356"/>
            <a:ext cx="864096" cy="864096"/>
            <a:chOff x="1187624" y="1580356"/>
            <a:chExt cx="864096" cy="864096"/>
          </a:xfrm>
        </p:grpSpPr>
        <p:pic>
          <p:nvPicPr>
            <p:cNvPr id="112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87624" y="1580356"/>
              <a:ext cx="812608" cy="5603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21" name="Yuvarlatılmış Dikdörtgen 120"/>
            <p:cNvSpPr/>
            <p:nvPr/>
          </p:nvSpPr>
          <p:spPr>
            <a:xfrm>
              <a:off x="1187624" y="2204864"/>
              <a:ext cx="864096" cy="2395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b="1" dirty="0" err="1" smtClean="0">
                  <a:solidFill>
                    <a:schemeClr val="tx1"/>
                  </a:solidFill>
                </a:rPr>
                <a:t>Parcels</a:t>
              </a:r>
              <a:endParaRPr lang="tr-TR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Grup 127"/>
          <p:cNvGrpSpPr/>
          <p:nvPr/>
        </p:nvGrpSpPr>
        <p:grpSpPr>
          <a:xfrm>
            <a:off x="2167161" y="1585132"/>
            <a:ext cx="864096" cy="859320"/>
            <a:chOff x="2167161" y="1585132"/>
            <a:chExt cx="864096" cy="859320"/>
          </a:xfrm>
        </p:grpSpPr>
        <p:pic>
          <p:nvPicPr>
            <p:cNvPr id="109" name="Picture 12" descr="bina_bilgi_geçiş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95736" y="1585132"/>
              <a:ext cx="822188" cy="55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2" name="Yuvarlatılmış Dikdörtgen 121"/>
            <p:cNvSpPr/>
            <p:nvPr/>
          </p:nvSpPr>
          <p:spPr>
            <a:xfrm>
              <a:off x="2167161" y="2204864"/>
              <a:ext cx="864096" cy="2395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b="1" dirty="0" err="1" smtClean="0">
                  <a:solidFill>
                    <a:schemeClr val="tx1"/>
                  </a:solidFill>
                </a:rPr>
                <a:t>Address</a:t>
              </a:r>
              <a:endParaRPr lang="tr-TR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1" name="Grup 130"/>
          <p:cNvGrpSpPr/>
          <p:nvPr/>
        </p:nvGrpSpPr>
        <p:grpSpPr>
          <a:xfrm>
            <a:off x="136078" y="2582869"/>
            <a:ext cx="1051546" cy="905303"/>
            <a:chOff x="136078" y="2582869"/>
            <a:chExt cx="1051546" cy="905303"/>
          </a:xfrm>
        </p:grpSpPr>
        <p:graphicFrame>
          <p:nvGraphicFramePr>
            <p:cNvPr id="11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2069614"/>
                </p:ext>
              </p:extLst>
            </p:nvPr>
          </p:nvGraphicFramePr>
          <p:xfrm>
            <a:off x="309870" y="2582869"/>
            <a:ext cx="761668" cy="473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6" name="Bit Eşlem Resmi" r:id="rId11" imgW="4753080" imgH="3200400" progId="Paint.Picture">
                    <p:embed/>
                  </p:oleObj>
                </mc:Choice>
                <mc:Fallback>
                  <p:oleObj name="Bit Eşlem Resmi" r:id="rId11" imgW="4753080" imgH="320040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870" y="2582869"/>
                          <a:ext cx="761668" cy="473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" name="Yuvarlatılmış Dikdörtgen 122"/>
            <p:cNvSpPr/>
            <p:nvPr/>
          </p:nvSpPr>
          <p:spPr>
            <a:xfrm>
              <a:off x="136078" y="3117404"/>
              <a:ext cx="1051546" cy="37076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b="1" dirty="0" err="1" smtClean="0">
                  <a:solidFill>
                    <a:schemeClr val="tx1"/>
                  </a:solidFill>
                </a:rPr>
                <a:t>Citizen’s</a:t>
              </a:r>
              <a:r>
                <a:rPr lang="tr-TR" sz="1200" b="1" dirty="0" smtClean="0">
                  <a:solidFill>
                    <a:schemeClr val="tx1"/>
                  </a:solidFill>
                </a:rPr>
                <a:t> Information</a:t>
              </a:r>
              <a:endParaRPr lang="tr-TR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0" name="Grup 129"/>
          <p:cNvGrpSpPr/>
          <p:nvPr/>
        </p:nvGrpSpPr>
        <p:grpSpPr>
          <a:xfrm>
            <a:off x="3131841" y="2717353"/>
            <a:ext cx="792087" cy="1145953"/>
            <a:chOff x="3131841" y="2717353"/>
            <a:chExt cx="792087" cy="1145953"/>
          </a:xfrm>
        </p:grpSpPr>
        <p:grpSp>
          <p:nvGrpSpPr>
            <p:cNvPr id="117" name="13 Grup"/>
            <p:cNvGrpSpPr/>
            <p:nvPr/>
          </p:nvGrpSpPr>
          <p:grpSpPr>
            <a:xfrm>
              <a:off x="3169053" y="2717353"/>
              <a:ext cx="531547" cy="711647"/>
              <a:chOff x="2357422" y="857232"/>
              <a:chExt cx="4055268" cy="5429288"/>
            </a:xfrm>
          </p:grpSpPr>
          <p:pic>
            <p:nvPicPr>
              <p:cNvPr id="118" name="10 Resim" descr="anket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357422" y="857232"/>
                <a:ext cx="4055268" cy="5429288"/>
              </a:xfrm>
              <a:prstGeom prst="rect">
                <a:avLst/>
              </a:prstGeom>
            </p:spPr>
          </p:pic>
          <p:pic>
            <p:nvPicPr>
              <p:cNvPr id="119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267908" y="875704"/>
                <a:ext cx="1000132" cy="303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4" name="Yuvarlatılmış Dikdörtgen 123"/>
            <p:cNvSpPr/>
            <p:nvPr/>
          </p:nvSpPr>
          <p:spPr>
            <a:xfrm>
              <a:off x="3131841" y="3488172"/>
              <a:ext cx="792087" cy="37513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b="1" dirty="0" err="1" smtClean="0">
                  <a:solidFill>
                    <a:schemeClr val="tx1"/>
                  </a:solidFill>
                </a:rPr>
                <a:t>Citizen’s</a:t>
              </a:r>
              <a:r>
                <a:rPr lang="tr-TR" sz="1200" b="1" dirty="0" smtClean="0">
                  <a:solidFill>
                    <a:schemeClr val="tx1"/>
                  </a:solidFill>
                </a:rPr>
                <a:t> </a:t>
              </a:r>
              <a:r>
                <a:rPr lang="tr-TR" sz="1200" b="1" dirty="0" err="1" smtClean="0">
                  <a:solidFill>
                    <a:schemeClr val="tx1"/>
                  </a:solidFill>
                </a:rPr>
                <a:t>Survey</a:t>
              </a:r>
              <a:endParaRPr lang="tr-TR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Grup 128"/>
          <p:cNvGrpSpPr/>
          <p:nvPr/>
        </p:nvGrpSpPr>
        <p:grpSpPr>
          <a:xfrm>
            <a:off x="3111903" y="1595444"/>
            <a:ext cx="754876" cy="1083809"/>
            <a:chOff x="3111903" y="1595444"/>
            <a:chExt cx="754876" cy="1083809"/>
          </a:xfrm>
        </p:grpSpPr>
        <p:graphicFrame>
          <p:nvGraphicFramePr>
            <p:cNvPr id="114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3204904"/>
                </p:ext>
              </p:extLst>
            </p:nvPr>
          </p:nvGraphicFramePr>
          <p:xfrm>
            <a:off x="3169803" y="1595444"/>
            <a:ext cx="534156" cy="69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7" name="Bit Eşlem Resmi" r:id="rId15" imgW="5638095" imgH="7935433" progId="PBrush">
                    <p:embed/>
                  </p:oleObj>
                </mc:Choice>
                <mc:Fallback>
                  <p:oleObj name="Bit Eşlem Resmi" r:id="rId15" imgW="5638095" imgH="7935433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9803" y="1595444"/>
                          <a:ext cx="534156" cy="69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5" name="Yuvarlatılmış Dikdörtgen 124"/>
            <p:cNvSpPr/>
            <p:nvPr/>
          </p:nvSpPr>
          <p:spPr>
            <a:xfrm>
              <a:off x="3111903" y="2295686"/>
              <a:ext cx="754876" cy="3835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b="1" dirty="0" err="1" smtClean="0">
                  <a:solidFill>
                    <a:schemeClr val="tx1"/>
                  </a:solidFill>
                </a:rPr>
                <a:t>Parcel’s</a:t>
              </a:r>
              <a:r>
                <a:rPr lang="tr-TR" sz="1200" b="1" dirty="0" smtClean="0">
                  <a:solidFill>
                    <a:schemeClr val="tx1"/>
                  </a:solidFill>
                </a:rPr>
                <a:t> </a:t>
              </a:r>
              <a:r>
                <a:rPr lang="tr-TR" sz="1200" b="1" dirty="0" err="1" smtClean="0">
                  <a:solidFill>
                    <a:schemeClr val="tx1"/>
                  </a:solidFill>
                </a:rPr>
                <a:t>Owner</a:t>
              </a:r>
              <a:endParaRPr lang="tr-TR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2" name="Yuvarlatılmış Dikdörtgen 131"/>
          <p:cNvSpPr/>
          <p:nvPr/>
        </p:nvSpPr>
        <p:spPr>
          <a:xfrm>
            <a:off x="2569928" y="3096765"/>
            <a:ext cx="561913" cy="259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err="1">
                <a:solidFill>
                  <a:schemeClr val="tx1"/>
                </a:solidFill>
              </a:rPr>
              <a:t>e</a:t>
            </a:r>
            <a:r>
              <a:rPr lang="tr-TR" sz="1200" b="1" dirty="0" err="1" smtClean="0">
                <a:solidFill>
                  <a:schemeClr val="tx1"/>
                </a:solidFill>
              </a:rPr>
              <a:t>tc</a:t>
            </a:r>
            <a:r>
              <a:rPr lang="tr-TR" sz="1200" b="1" dirty="0" smtClean="0">
                <a:solidFill>
                  <a:schemeClr val="tx1"/>
                </a:solidFill>
              </a:rPr>
              <a:t>.</a:t>
            </a:r>
            <a:endParaRPr lang="tr-TR" sz="1200" b="1" dirty="0">
              <a:solidFill>
                <a:schemeClr val="tx1"/>
              </a:solidFill>
            </a:endParaRPr>
          </a:p>
        </p:txBody>
      </p:sp>
      <p:grpSp>
        <p:nvGrpSpPr>
          <p:cNvPr id="164" name="Grup 163"/>
          <p:cNvGrpSpPr/>
          <p:nvPr/>
        </p:nvGrpSpPr>
        <p:grpSpPr>
          <a:xfrm>
            <a:off x="1062658" y="2444453"/>
            <a:ext cx="1061071" cy="1488603"/>
            <a:chOff x="1062658" y="2444453"/>
            <a:chExt cx="1061071" cy="1488603"/>
          </a:xfrm>
        </p:grpSpPr>
        <p:cxnSp>
          <p:nvCxnSpPr>
            <p:cNvPr id="138" name="Düz Bağlayıcı 137"/>
            <p:cNvCxnSpPr/>
            <p:nvPr/>
          </p:nvCxnSpPr>
          <p:spPr>
            <a:xfrm>
              <a:off x="1062658" y="2444453"/>
              <a:ext cx="1061071" cy="104371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Düz Ok Bağlayıcısı 139"/>
            <p:cNvCxnSpPr/>
            <p:nvPr/>
          </p:nvCxnSpPr>
          <p:spPr>
            <a:xfrm>
              <a:off x="2123729" y="3488172"/>
              <a:ext cx="0" cy="44488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up 164"/>
          <p:cNvGrpSpPr/>
          <p:nvPr/>
        </p:nvGrpSpPr>
        <p:grpSpPr>
          <a:xfrm>
            <a:off x="1619672" y="2444452"/>
            <a:ext cx="576064" cy="1488604"/>
            <a:chOff x="1619672" y="2444452"/>
            <a:chExt cx="576064" cy="1488604"/>
          </a:xfrm>
        </p:grpSpPr>
        <p:cxnSp>
          <p:nvCxnSpPr>
            <p:cNvPr id="142" name="Düz Bağlayıcı 141"/>
            <p:cNvCxnSpPr>
              <a:stCxn id="121" idx="2"/>
            </p:cNvCxnSpPr>
            <p:nvPr/>
          </p:nvCxnSpPr>
          <p:spPr>
            <a:xfrm>
              <a:off x="1619672" y="2444452"/>
              <a:ext cx="576064" cy="57606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Düz Ok Bağlayıcısı 143"/>
            <p:cNvCxnSpPr/>
            <p:nvPr/>
          </p:nvCxnSpPr>
          <p:spPr>
            <a:xfrm>
              <a:off x="2195736" y="3020517"/>
              <a:ext cx="0" cy="91253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6" name="Düz Ok Bağlayıcısı 145"/>
          <p:cNvCxnSpPr/>
          <p:nvPr/>
        </p:nvCxnSpPr>
        <p:spPr>
          <a:xfrm>
            <a:off x="2286794" y="2487469"/>
            <a:ext cx="0" cy="144558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up 165"/>
          <p:cNvGrpSpPr/>
          <p:nvPr/>
        </p:nvGrpSpPr>
        <p:grpSpPr>
          <a:xfrm>
            <a:off x="2377852" y="2487470"/>
            <a:ext cx="734051" cy="1445586"/>
            <a:chOff x="2377852" y="2487470"/>
            <a:chExt cx="734051" cy="1445586"/>
          </a:xfrm>
        </p:grpSpPr>
        <p:cxnSp>
          <p:nvCxnSpPr>
            <p:cNvPr id="148" name="Düz Bağlayıcı 147"/>
            <p:cNvCxnSpPr>
              <a:stCxn id="125" idx="1"/>
            </p:cNvCxnSpPr>
            <p:nvPr/>
          </p:nvCxnSpPr>
          <p:spPr>
            <a:xfrm flipH="1">
              <a:off x="2377852" y="2487470"/>
              <a:ext cx="734051" cy="60929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Düz Ok Bağlayıcısı 149"/>
            <p:cNvCxnSpPr/>
            <p:nvPr/>
          </p:nvCxnSpPr>
          <p:spPr>
            <a:xfrm>
              <a:off x="2377852" y="3096765"/>
              <a:ext cx="0" cy="83629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 166"/>
          <p:cNvGrpSpPr/>
          <p:nvPr/>
        </p:nvGrpSpPr>
        <p:grpSpPr>
          <a:xfrm>
            <a:off x="2569928" y="3675739"/>
            <a:ext cx="561913" cy="219217"/>
            <a:chOff x="2569928" y="3675739"/>
            <a:chExt cx="561913" cy="219217"/>
          </a:xfrm>
        </p:grpSpPr>
        <p:cxnSp>
          <p:nvCxnSpPr>
            <p:cNvPr id="154" name="Düz Bağlayıcı 153"/>
            <p:cNvCxnSpPr>
              <a:stCxn id="124" idx="1"/>
            </p:cNvCxnSpPr>
            <p:nvPr/>
          </p:nvCxnSpPr>
          <p:spPr>
            <a:xfrm flipH="1">
              <a:off x="2809284" y="3675739"/>
              <a:ext cx="322557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Düz Ok Bağlayıcısı 155"/>
            <p:cNvCxnSpPr/>
            <p:nvPr/>
          </p:nvCxnSpPr>
          <p:spPr>
            <a:xfrm flipH="1">
              <a:off x="2569928" y="3675739"/>
              <a:ext cx="239356" cy="21921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up 162"/>
          <p:cNvGrpSpPr/>
          <p:nvPr/>
        </p:nvGrpSpPr>
        <p:grpSpPr>
          <a:xfrm>
            <a:off x="1187624" y="3302788"/>
            <a:ext cx="812608" cy="570042"/>
            <a:chOff x="1187624" y="3302788"/>
            <a:chExt cx="812608" cy="570042"/>
          </a:xfrm>
        </p:grpSpPr>
        <p:cxnSp>
          <p:nvCxnSpPr>
            <p:cNvPr id="134" name="Düz Bağlayıcı 133"/>
            <p:cNvCxnSpPr>
              <a:stCxn id="123" idx="3"/>
            </p:cNvCxnSpPr>
            <p:nvPr/>
          </p:nvCxnSpPr>
          <p:spPr>
            <a:xfrm>
              <a:off x="1187624" y="3302788"/>
              <a:ext cx="28803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Düz Ok Bağlayıcısı 135"/>
            <p:cNvCxnSpPr/>
            <p:nvPr/>
          </p:nvCxnSpPr>
          <p:spPr>
            <a:xfrm>
              <a:off x="1475656" y="3302788"/>
              <a:ext cx="524576" cy="570042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Şeritli Sağ Ok 167"/>
          <p:cNvSpPr/>
          <p:nvPr/>
        </p:nvSpPr>
        <p:spPr>
          <a:xfrm rot="5400000">
            <a:off x="1994921" y="4632212"/>
            <a:ext cx="401629" cy="674142"/>
          </a:xfrm>
          <a:prstGeom prst="stripedRightArrow">
            <a:avLst>
              <a:gd name="adj1" fmla="val 75432"/>
              <a:gd name="adj2" fmla="val 50000"/>
            </a:avLst>
          </a:prstGeom>
          <a:ln w="1524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42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/>
      <p:bldP spid="132" grpId="0" animBg="1"/>
      <p:bldP spid="1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2339752" y="2132856"/>
            <a:ext cx="4248472" cy="3240360"/>
          </a:xfrm>
          <a:prstGeom prst="roundRect">
            <a:avLst>
              <a:gd name="adj" fmla="val 412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atin typeface="Maiandra GD" pitchFamily="34" charset="0"/>
              </a:rPr>
              <a:t>WHAT IS THE BASE STRUCTURE?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6" name="Yuvarlatılmış Çapraz Köşeli Dikdörtgen 5"/>
          <p:cNvSpPr/>
          <p:nvPr/>
        </p:nvSpPr>
        <p:spPr>
          <a:xfrm>
            <a:off x="109460" y="964914"/>
            <a:ext cx="4032448" cy="37153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Maiandra GD" pitchFamily="34" charset="0"/>
              </a:rPr>
              <a:t>BASE OF </a:t>
            </a:r>
            <a:r>
              <a:rPr lang="tr-TR" b="1" dirty="0" smtClean="0">
                <a:solidFill>
                  <a:schemeClr val="tx1"/>
                </a:solidFill>
                <a:latin typeface="Maiandra GD" pitchFamily="34" charset="0"/>
              </a:rPr>
              <a:t>KONYA’S </a:t>
            </a:r>
            <a:r>
              <a:rPr lang="tr-TR" b="1" dirty="0">
                <a:solidFill>
                  <a:schemeClr val="tx1"/>
                </a:solidFill>
                <a:latin typeface="Maiandra GD" pitchFamily="34" charset="0"/>
              </a:rPr>
              <a:t>GIS HAS 4 PHASES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4499992" y="2227724"/>
            <a:ext cx="2016224" cy="1224136"/>
          </a:xfrm>
          <a:prstGeom prst="roundRect">
            <a:avLst>
              <a:gd name="adj" fmla="val 857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500" b="1" dirty="0"/>
              <a:t>POPULATION BASED ADDRESS REGISTRATION SYSTEM</a:t>
            </a:r>
            <a:r>
              <a:rPr lang="tr-TR" sz="1500" b="1" dirty="0"/>
              <a:t> CONNECTED THE </a:t>
            </a:r>
            <a:r>
              <a:rPr lang="tr-TR" sz="1500" b="1" dirty="0" smtClean="0"/>
              <a:t>GIS</a:t>
            </a:r>
            <a:endParaRPr lang="tr-TR" sz="1500" b="1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2411760" y="2227724"/>
            <a:ext cx="2016224" cy="1224136"/>
          </a:xfrm>
          <a:prstGeom prst="roundRect">
            <a:avLst>
              <a:gd name="adj" fmla="val 857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1600" b="1" dirty="0"/>
              <a:t>SOCIAL INFORMATION CENTER AND </a:t>
            </a:r>
            <a:r>
              <a:rPr lang="en-US" sz="1600" b="1" dirty="0" smtClean="0"/>
              <a:t>SOC</a:t>
            </a:r>
            <a:r>
              <a:rPr lang="tr-TR" sz="1600" b="1" dirty="0" smtClean="0"/>
              <a:t>I</a:t>
            </a:r>
            <a:r>
              <a:rPr lang="en-US" sz="1600" b="1" dirty="0" smtClean="0"/>
              <a:t>AL </a:t>
            </a:r>
            <a:r>
              <a:rPr lang="tr-TR" sz="1600" b="1" dirty="0"/>
              <a:t>STRUCTURE </a:t>
            </a:r>
            <a:r>
              <a:rPr lang="en-US" sz="1600" b="1" dirty="0"/>
              <a:t>MAP</a:t>
            </a:r>
            <a:endParaRPr lang="tr-TR" sz="1600" b="1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4499992" y="3526904"/>
            <a:ext cx="2016224" cy="1224136"/>
          </a:xfrm>
          <a:prstGeom prst="roundRect">
            <a:avLst>
              <a:gd name="adj" fmla="val 857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TAKBIS-PARCEL &amp; PARCEL’S OWNER INFORMATION</a:t>
            </a:r>
            <a:endParaRPr lang="tr-TR" b="1" dirty="0"/>
          </a:p>
        </p:txBody>
      </p:sp>
      <p:sp>
        <p:nvSpPr>
          <p:cNvPr id="3" name="Yuvarlatılmış Dikdörtgen 2"/>
          <p:cNvSpPr/>
          <p:nvPr/>
        </p:nvSpPr>
        <p:spPr>
          <a:xfrm>
            <a:off x="2411760" y="3527296"/>
            <a:ext cx="2016224" cy="1224136"/>
          </a:xfrm>
          <a:prstGeom prst="roundRect">
            <a:avLst>
              <a:gd name="adj" fmla="val 857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INFRASTRUCTER COORDINATION CENTER</a:t>
            </a:r>
            <a:endParaRPr lang="tr-TR" b="1" dirty="0"/>
          </a:p>
        </p:txBody>
      </p:sp>
      <p:sp>
        <p:nvSpPr>
          <p:cNvPr id="16" name="Yuvarlatılmış Dikdörtgen 15"/>
          <p:cNvSpPr/>
          <p:nvPr/>
        </p:nvSpPr>
        <p:spPr>
          <a:xfrm>
            <a:off x="467544" y="1700808"/>
            <a:ext cx="108012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PHASE 1</a:t>
            </a:r>
            <a:endParaRPr lang="tr-TR" dirty="0"/>
          </a:p>
        </p:txBody>
      </p:sp>
      <p:sp>
        <p:nvSpPr>
          <p:cNvPr id="17" name="Yuvarlatılmış Dikdörtgen 16"/>
          <p:cNvSpPr/>
          <p:nvPr/>
        </p:nvSpPr>
        <p:spPr>
          <a:xfrm>
            <a:off x="7236296" y="1700808"/>
            <a:ext cx="108012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PHASE 2</a:t>
            </a:r>
            <a:endParaRPr lang="tr-TR" dirty="0"/>
          </a:p>
        </p:txBody>
      </p:sp>
      <p:sp>
        <p:nvSpPr>
          <p:cNvPr id="18" name="Yuvarlatılmış Dikdörtgen 17"/>
          <p:cNvSpPr/>
          <p:nvPr/>
        </p:nvSpPr>
        <p:spPr>
          <a:xfrm>
            <a:off x="467544" y="5589240"/>
            <a:ext cx="108012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PHASE 3</a:t>
            </a:r>
            <a:endParaRPr lang="tr-TR" dirty="0"/>
          </a:p>
        </p:txBody>
      </p:sp>
      <p:sp>
        <p:nvSpPr>
          <p:cNvPr id="19" name="Yuvarlatılmış Dikdörtgen 18"/>
          <p:cNvSpPr/>
          <p:nvPr/>
        </p:nvSpPr>
        <p:spPr>
          <a:xfrm>
            <a:off x="7236296" y="5589240"/>
            <a:ext cx="108012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PHASE 4</a:t>
            </a:r>
            <a:endParaRPr lang="tr-TR" dirty="0"/>
          </a:p>
        </p:txBody>
      </p:sp>
      <p:sp>
        <p:nvSpPr>
          <p:cNvPr id="20" name="Yuvarlatılmış Dikdörtgen 19"/>
          <p:cNvSpPr/>
          <p:nvPr/>
        </p:nvSpPr>
        <p:spPr>
          <a:xfrm>
            <a:off x="2411760" y="4831060"/>
            <a:ext cx="4104456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BASE OF KONYA’S GIS</a:t>
            </a:r>
            <a:endParaRPr lang="tr-TR" b="1" dirty="0">
              <a:solidFill>
                <a:schemeClr val="tx1"/>
              </a:solidFill>
            </a:endParaRPr>
          </a:p>
        </p:txBody>
      </p:sp>
      <p:cxnSp>
        <p:nvCxnSpPr>
          <p:cNvPr id="22" name="Dirsek Bağlayıcısı 21"/>
          <p:cNvCxnSpPr>
            <a:stCxn id="16" idx="3"/>
            <a:endCxn id="13" idx="1"/>
          </p:cNvCxnSpPr>
          <p:nvPr/>
        </p:nvCxnSpPr>
        <p:spPr>
          <a:xfrm>
            <a:off x="1547664" y="1916832"/>
            <a:ext cx="864096" cy="922960"/>
          </a:xfrm>
          <a:prstGeom prst="bentConnector3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irsek Bağlayıcısı 23"/>
          <p:cNvCxnSpPr>
            <a:stCxn id="18" idx="3"/>
            <a:endCxn id="3" idx="1"/>
          </p:cNvCxnSpPr>
          <p:nvPr/>
        </p:nvCxnSpPr>
        <p:spPr>
          <a:xfrm flipV="1">
            <a:off x="1547664" y="4139364"/>
            <a:ext cx="864096" cy="1665900"/>
          </a:xfrm>
          <a:prstGeom prst="bentConnector3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irsek Bağlayıcısı 25"/>
          <p:cNvCxnSpPr>
            <a:stCxn id="17" idx="1"/>
            <a:endCxn id="12" idx="3"/>
          </p:cNvCxnSpPr>
          <p:nvPr/>
        </p:nvCxnSpPr>
        <p:spPr>
          <a:xfrm rot="10800000" flipV="1">
            <a:off x="6516216" y="1916832"/>
            <a:ext cx="720080" cy="922960"/>
          </a:xfrm>
          <a:prstGeom prst="bentConnector3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irsek Bağlayıcısı 27"/>
          <p:cNvCxnSpPr>
            <a:stCxn id="19" idx="1"/>
            <a:endCxn id="15" idx="3"/>
          </p:cNvCxnSpPr>
          <p:nvPr/>
        </p:nvCxnSpPr>
        <p:spPr>
          <a:xfrm rot="10800000">
            <a:off x="6516216" y="4138972"/>
            <a:ext cx="720080" cy="1666292"/>
          </a:xfrm>
          <a:prstGeom prst="bentConnector3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2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2" grpId="0" animBg="1"/>
      <p:bldP spid="13" grpId="0" animBg="1"/>
      <p:bldP spid="15" grpId="0" animBg="1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85488"/>
            <a:ext cx="9144001" cy="6943488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-85488"/>
            <a:ext cx="9144000" cy="6943488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5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latin typeface="Maiandra GD" pitchFamily="34" charset="0"/>
              </a:rPr>
              <a:t>HOW IS THE KONYA GIS’S ARCHITECTUREL WORKFLOWS ?</a:t>
            </a:r>
            <a:endParaRPr lang="tr-TR" dirty="0">
              <a:latin typeface="Maiandra GD" pitchFamily="34" charset="0"/>
            </a:endParaRPr>
          </a:p>
        </p:txBody>
      </p:sp>
      <p:sp>
        <p:nvSpPr>
          <p:cNvPr id="11" name="10 Yuvarlatılmış Dikdörtgen"/>
          <p:cNvSpPr/>
          <p:nvPr/>
        </p:nvSpPr>
        <p:spPr>
          <a:xfrm>
            <a:off x="3357554" y="2571744"/>
            <a:ext cx="2571768" cy="11430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Arial Rounded MT Bold" pitchFamily="34" charset="0"/>
              </a:rPr>
              <a:t>GEOGRAPHIC</a:t>
            </a:r>
          </a:p>
          <a:p>
            <a:pPr algn="ctr"/>
            <a:r>
              <a:rPr lang="tr-TR" dirty="0" smtClean="0">
                <a:latin typeface="Arial Rounded MT Bold" pitchFamily="34" charset="0"/>
              </a:rPr>
              <a:t>INFORMATION SYSTEM</a:t>
            </a:r>
          </a:p>
          <a:p>
            <a:pPr algn="ctr"/>
            <a:r>
              <a:rPr lang="tr-TR" dirty="0" smtClean="0">
                <a:latin typeface="Arial Rounded MT Bold" pitchFamily="34" charset="0"/>
              </a:rPr>
              <a:t>(GIS)</a:t>
            </a:r>
            <a:endParaRPr lang="tr-TR" dirty="0">
              <a:latin typeface="Arial Rounded MT Bold" pitchFamily="34" charset="0"/>
            </a:endParaRPr>
          </a:p>
        </p:txBody>
      </p:sp>
      <p:cxnSp>
        <p:nvCxnSpPr>
          <p:cNvPr id="13" name="12 Düz Bağlayıcı"/>
          <p:cNvCxnSpPr/>
          <p:nvPr/>
        </p:nvCxnSpPr>
        <p:spPr>
          <a:xfrm rot="5400000">
            <a:off x="628860" y="3342718"/>
            <a:ext cx="3600000" cy="15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Bulut"/>
          <p:cNvSpPr/>
          <p:nvPr/>
        </p:nvSpPr>
        <p:spPr>
          <a:xfrm>
            <a:off x="1214414" y="4429132"/>
            <a:ext cx="2357454" cy="121444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WEB SERVICES BASE INTERNET</a:t>
            </a:r>
            <a:endParaRPr lang="tr-TR" dirty="0"/>
          </a:p>
        </p:txBody>
      </p:sp>
      <p:cxnSp>
        <p:nvCxnSpPr>
          <p:cNvPr id="16" name="15 Düz Bağlayıcı"/>
          <p:cNvCxnSpPr/>
          <p:nvPr/>
        </p:nvCxnSpPr>
        <p:spPr>
          <a:xfrm>
            <a:off x="2143108" y="1785926"/>
            <a:ext cx="4572032" cy="15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Çapraz Köşesi Kesik Dikdörtgen"/>
          <p:cNvSpPr/>
          <p:nvPr/>
        </p:nvSpPr>
        <p:spPr>
          <a:xfrm>
            <a:off x="357158" y="2857496"/>
            <a:ext cx="1500198" cy="571504"/>
          </a:xfrm>
          <a:prstGeom prst="snip2DiagRect">
            <a:avLst>
              <a:gd name="adj1" fmla="val 0"/>
              <a:gd name="adj2" fmla="val 376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ADNKS</a:t>
            </a:r>
            <a:endParaRPr lang="tr-TR" dirty="0"/>
          </a:p>
        </p:txBody>
      </p:sp>
      <p:cxnSp>
        <p:nvCxnSpPr>
          <p:cNvPr id="19" name="18 Düz Ok Bağlayıcısı"/>
          <p:cNvCxnSpPr>
            <a:endCxn id="11" idx="1"/>
          </p:cNvCxnSpPr>
          <p:nvPr/>
        </p:nvCxnSpPr>
        <p:spPr>
          <a:xfrm>
            <a:off x="1714480" y="3143248"/>
            <a:ext cx="1643074" cy="15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Çapraz Köşesi Kesik Dikdörtgen"/>
          <p:cNvSpPr/>
          <p:nvPr/>
        </p:nvSpPr>
        <p:spPr>
          <a:xfrm>
            <a:off x="3857620" y="928670"/>
            <a:ext cx="1500198" cy="571504"/>
          </a:xfrm>
          <a:prstGeom prst="snip2DiagRect">
            <a:avLst>
              <a:gd name="adj1" fmla="val 0"/>
              <a:gd name="adj2" fmla="val 376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TAKBIS</a:t>
            </a:r>
            <a:endParaRPr lang="tr-TR" dirty="0"/>
          </a:p>
        </p:txBody>
      </p:sp>
      <p:sp>
        <p:nvSpPr>
          <p:cNvPr id="21" name="20 Yuvarlatılmış Çapraz Köşeli Dikdörtgen"/>
          <p:cNvSpPr/>
          <p:nvPr/>
        </p:nvSpPr>
        <p:spPr>
          <a:xfrm>
            <a:off x="1428728" y="3643314"/>
            <a:ext cx="1785950" cy="500066"/>
          </a:xfrm>
          <a:prstGeom prst="round2DiagRect">
            <a:avLst/>
          </a:prstGeom>
          <a:ln>
            <a:prstDash val="sysDot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WITH GOVERNMENTAL PROTOCOL’S AND AUTHORIZATION</a:t>
            </a:r>
            <a:endParaRPr lang="tr-TR" sz="1100" dirty="0"/>
          </a:p>
        </p:txBody>
      </p:sp>
      <p:sp>
        <p:nvSpPr>
          <p:cNvPr id="22" name="21 Yuvarlatılmış Çapraz Köşeli Dikdörtgen"/>
          <p:cNvSpPr/>
          <p:nvPr/>
        </p:nvSpPr>
        <p:spPr>
          <a:xfrm>
            <a:off x="5857884" y="1500174"/>
            <a:ext cx="1785950" cy="500066"/>
          </a:xfrm>
          <a:prstGeom prst="round2DiagRect">
            <a:avLst/>
          </a:prstGeom>
          <a:ln>
            <a:prstDash val="sysDot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WITH GOVERNMENTAL PROTOCOL’S AND AUTHORIZATION</a:t>
            </a:r>
            <a:endParaRPr lang="tr-TR" sz="1100" dirty="0"/>
          </a:p>
        </p:txBody>
      </p:sp>
      <p:cxnSp>
        <p:nvCxnSpPr>
          <p:cNvPr id="24" name="23 Düz Ok Bağlayıcısı"/>
          <p:cNvCxnSpPr>
            <a:stCxn id="20" idx="1"/>
            <a:endCxn id="11" idx="0"/>
          </p:cNvCxnSpPr>
          <p:nvPr/>
        </p:nvCxnSpPr>
        <p:spPr>
          <a:xfrm rot="16200000" flipH="1">
            <a:off x="4089793" y="2018099"/>
            <a:ext cx="1071570" cy="357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Çapraz Köşesi Kesik Dikdörtgen"/>
          <p:cNvSpPr/>
          <p:nvPr/>
        </p:nvSpPr>
        <p:spPr>
          <a:xfrm>
            <a:off x="7215206" y="2928934"/>
            <a:ext cx="1785950" cy="571504"/>
          </a:xfrm>
          <a:prstGeom prst="snip2DiagRect">
            <a:avLst>
              <a:gd name="adj1" fmla="val 0"/>
              <a:gd name="adj2" fmla="val 376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URBAN INFRASTRUCTURE</a:t>
            </a:r>
            <a:endParaRPr lang="tr-TR" sz="1200" dirty="0"/>
          </a:p>
        </p:txBody>
      </p:sp>
      <p:sp>
        <p:nvSpPr>
          <p:cNvPr id="26" name="25 Çapraz Köşesi Kesik Dikdörtgen"/>
          <p:cNvSpPr/>
          <p:nvPr/>
        </p:nvSpPr>
        <p:spPr>
          <a:xfrm>
            <a:off x="7215206" y="3643314"/>
            <a:ext cx="1785950" cy="571504"/>
          </a:xfrm>
          <a:prstGeom prst="snip2DiagRect">
            <a:avLst>
              <a:gd name="adj1" fmla="val 0"/>
              <a:gd name="adj2" fmla="val 376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DATA OF SOCIAL AID</a:t>
            </a:r>
            <a:endParaRPr lang="tr-TR" sz="1200" dirty="0"/>
          </a:p>
        </p:txBody>
      </p:sp>
      <p:sp>
        <p:nvSpPr>
          <p:cNvPr id="27" name="26 Çapraz Köşesi Kesik Dikdörtgen"/>
          <p:cNvSpPr/>
          <p:nvPr/>
        </p:nvSpPr>
        <p:spPr>
          <a:xfrm>
            <a:off x="7215206" y="4357694"/>
            <a:ext cx="1785950" cy="571504"/>
          </a:xfrm>
          <a:prstGeom prst="snip2DiagRect">
            <a:avLst>
              <a:gd name="adj1" fmla="val 0"/>
              <a:gd name="adj2" fmla="val 376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OTHER UIS MODULS</a:t>
            </a:r>
            <a:endParaRPr lang="tr-TR" dirty="0"/>
          </a:p>
        </p:txBody>
      </p:sp>
      <p:sp>
        <p:nvSpPr>
          <p:cNvPr id="28" name="27 Çapraz Köşesi Kesik Dikdörtgen"/>
          <p:cNvSpPr/>
          <p:nvPr/>
        </p:nvSpPr>
        <p:spPr>
          <a:xfrm>
            <a:off x="7215206" y="2214554"/>
            <a:ext cx="1785950" cy="571504"/>
          </a:xfrm>
          <a:prstGeom prst="snip2DiagRect">
            <a:avLst>
              <a:gd name="adj1" fmla="val 0"/>
              <a:gd name="adj2" fmla="val 3767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ADDRESS</a:t>
            </a:r>
            <a:endParaRPr lang="tr-TR" dirty="0"/>
          </a:p>
        </p:txBody>
      </p:sp>
      <p:cxnSp>
        <p:nvCxnSpPr>
          <p:cNvPr id="29" name="28 Düz Bağlayıcı"/>
          <p:cNvCxnSpPr/>
          <p:nvPr/>
        </p:nvCxnSpPr>
        <p:spPr>
          <a:xfrm rot="5400000">
            <a:off x="4915140" y="4128536"/>
            <a:ext cx="3600000" cy="15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Bulut"/>
          <p:cNvSpPr/>
          <p:nvPr/>
        </p:nvSpPr>
        <p:spPr>
          <a:xfrm>
            <a:off x="5500694" y="5000636"/>
            <a:ext cx="2357454" cy="121444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WEB SERVICES BASE INTERNET</a:t>
            </a:r>
            <a:endParaRPr lang="tr-TR" dirty="0"/>
          </a:p>
        </p:txBody>
      </p:sp>
      <p:cxnSp>
        <p:nvCxnSpPr>
          <p:cNvPr id="33" name="32 Dirsek Bağlayıcısı"/>
          <p:cNvCxnSpPr>
            <a:stCxn id="27" idx="2"/>
            <a:endCxn id="11" idx="3"/>
          </p:cNvCxnSpPr>
          <p:nvPr/>
        </p:nvCxnSpPr>
        <p:spPr>
          <a:xfrm rot="10800000">
            <a:off x="5929322" y="3143248"/>
            <a:ext cx="1285884" cy="150019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Dirsek Bağlayıcısı"/>
          <p:cNvCxnSpPr>
            <a:stCxn id="26" idx="2"/>
            <a:endCxn id="11" idx="3"/>
          </p:cNvCxnSpPr>
          <p:nvPr/>
        </p:nvCxnSpPr>
        <p:spPr>
          <a:xfrm rot="10800000">
            <a:off x="5929322" y="3143248"/>
            <a:ext cx="1285884" cy="78581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Dirsek Bağlayıcısı"/>
          <p:cNvCxnSpPr>
            <a:stCxn id="25" idx="2"/>
            <a:endCxn id="11" idx="3"/>
          </p:cNvCxnSpPr>
          <p:nvPr/>
        </p:nvCxnSpPr>
        <p:spPr>
          <a:xfrm rot="10800000">
            <a:off x="5929322" y="3143248"/>
            <a:ext cx="1285884" cy="7143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Dirsek Bağlayıcısı"/>
          <p:cNvCxnSpPr>
            <a:stCxn id="28" idx="2"/>
            <a:endCxn id="11" idx="3"/>
          </p:cNvCxnSpPr>
          <p:nvPr/>
        </p:nvCxnSpPr>
        <p:spPr>
          <a:xfrm rot="10800000" flipV="1">
            <a:off x="5929322" y="2500306"/>
            <a:ext cx="1285884" cy="642942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Yuvarlatılmış Çapraz Köşeli Dikdörtgen"/>
          <p:cNvSpPr/>
          <p:nvPr/>
        </p:nvSpPr>
        <p:spPr>
          <a:xfrm>
            <a:off x="5072066" y="4500570"/>
            <a:ext cx="1785950" cy="214314"/>
          </a:xfrm>
          <a:prstGeom prst="round2DiagRect">
            <a:avLst/>
          </a:prstGeom>
          <a:solidFill>
            <a:schemeClr val="accent1">
              <a:alpha val="67000"/>
            </a:schemeClr>
          </a:solidFill>
          <a:ln>
            <a:prstDash val="sysDot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WITH AUTHORIZATION</a:t>
            </a:r>
            <a:endParaRPr lang="tr-TR" sz="1100" dirty="0"/>
          </a:p>
        </p:txBody>
      </p:sp>
      <p:sp>
        <p:nvSpPr>
          <p:cNvPr id="40" name="39 Yuvarlatılmış Dikdörtgen"/>
          <p:cNvSpPr/>
          <p:nvPr/>
        </p:nvSpPr>
        <p:spPr>
          <a:xfrm>
            <a:off x="142844" y="6286520"/>
            <a:ext cx="8858312" cy="428604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200" dirty="0" smtClean="0"/>
              <a:t>THIS SCHEMA PRESENT TO GENERAL ARCHITECTURE OF UIS AND RELATIONAL TITLE</a:t>
            </a:r>
          </a:p>
          <a:p>
            <a:pPr>
              <a:buFont typeface="Wingdings" pitchFamily="2" charset="2"/>
              <a:buChar char="ü"/>
            </a:pPr>
            <a:r>
              <a:rPr lang="tr-TR" sz="1100" dirty="0" smtClean="0"/>
              <a:t>WE WERE PREPARED A RELATIONAL DATABASE AND SOFTWARE STRUCTURE ACCORDING TO WORKFLOW AND GENERAL ARCHITECTURE OF GIS </a:t>
            </a:r>
          </a:p>
          <a:p>
            <a:pPr>
              <a:buFont typeface="Wingdings" pitchFamily="2" charset="2"/>
              <a:buChar char="ü"/>
            </a:pPr>
            <a:endParaRPr lang="tr-TR" sz="1400" dirty="0"/>
          </a:p>
        </p:txBody>
      </p:sp>
      <p:sp>
        <p:nvSpPr>
          <p:cNvPr id="41" name="40 Yuvarlatılmış Dikdörtgen"/>
          <p:cNvSpPr/>
          <p:nvPr/>
        </p:nvSpPr>
        <p:spPr>
          <a:xfrm>
            <a:off x="3563888" y="3857628"/>
            <a:ext cx="2214578" cy="5000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GENERAL ARCHITECTURE OF GIS</a:t>
            </a:r>
            <a:endParaRPr lang="tr-TR" sz="13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9 Yuvarlatılmış Dikdörtgen"/>
          <p:cNvSpPr/>
          <p:nvPr/>
        </p:nvSpPr>
        <p:spPr>
          <a:xfrm>
            <a:off x="1263756" y="3023243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atin typeface="Maiandra GD" pitchFamily="34" charset="0"/>
              </a:rPr>
              <a:t>WHAT IS THE BASEMAP &amp; BASE INFORMATION?</a:t>
            </a:r>
            <a:endParaRPr lang="tr-TR" sz="2400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Maiandra GD" pitchFamily="34" charset="0"/>
              </a:rPr>
              <a:t>WHAT IS THE BASEMAP &amp; BASE INFORMATION?</a:t>
            </a:r>
          </a:p>
        </p:txBody>
      </p:sp>
      <p:pic>
        <p:nvPicPr>
          <p:cNvPr id="11" name="10 Resim" descr="numarata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00108"/>
            <a:ext cx="9185866" cy="5000660"/>
          </a:xfrm>
          <a:prstGeom prst="rect">
            <a:avLst/>
          </a:prstGeom>
        </p:spPr>
      </p:pic>
      <p:sp>
        <p:nvSpPr>
          <p:cNvPr id="12" name="11 Yuvarlatılmış Dikdörtgen"/>
          <p:cNvSpPr/>
          <p:nvPr/>
        </p:nvSpPr>
        <p:spPr>
          <a:xfrm>
            <a:off x="142844" y="6357958"/>
            <a:ext cx="8858312" cy="285752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NUMERATE PRODUCED FOR BUILDINGS ON THE LAND</a:t>
            </a:r>
            <a:endParaRPr lang="tr-TR" sz="1400" dirty="0"/>
          </a:p>
        </p:txBody>
      </p:sp>
      <p:sp>
        <p:nvSpPr>
          <p:cNvPr id="13" name="12 Yuvarlatılmış Dikdörtgen"/>
          <p:cNvSpPr/>
          <p:nvPr/>
        </p:nvSpPr>
        <p:spPr>
          <a:xfrm>
            <a:off x="5715008" y="5857892"/>
            <a:ext cx="3286148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latin typeface="Arial Rounded MT Bold" pitchFamily="34" charset="0"/>
              </a:rPr>
              <a:t> MAP OF BUILDING NUMERATE</a:t>
            </a:r>
            <a:endParaRPr lang="tr-TR" sz="1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Maiandra GD" pitchFamily="34" charset="0"/>
              </a:rPr>
              <a:t>WHAT IS THE BASEMAP &amp; BASE INFORMATION?</a:t>
            </a:r>
          </a:p>
        </p:txBody>
      </p:sp>
      <p:pic>
        <p:nvPicPr>
          <p:cNvPr id="11" name="10 Resim" descr="tasinma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928670"/>
            <a:ext cx="9123247" cy="5000660"/>
          </a:xfrm>
          <a:prstGeom prst="rect">
            <a:avLst/>
          </a:prstGeom>
        </p:spPr>
      </p:pic>
      <p:sp>
        <p:nvSpPr>
          <p:cNvPr id="12" name="11 Yuvarlatılmış Dikdörtgen"/>
          <p:cNvSpPr/>
          <p:nvPr/>
        </p:nvSpPr>
        <p:spPr>
          <a:xfrm>
            <a:off x="142844" y="6357958"/>
            <a:ext cx="8858312" cy="285752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I</a:t>
            </a:r>
            <a:r>
              <a:rPr lang="en-US" sz="1400" dirty="0" smtClean="0"/>
              <a:t>DENT</a:t>
            </a:r>
            <a:r>
              <a:rPr lang="tr-TR" sz="1400" dirty="0" smtClean="0"/>
              <a:t>I</a:t>
            </a:r>
            <a:r>
              <a:rPr lang="en-US" sz="1400" dirty="0" smtClean="0"/>
              <a:t>F</a:t>
            </a:r>
            <a:r>
              <a:rPr lang="tr-TR" sz="1400" dirty="0" smtClean="0"/>
              <a:t>I</a:t>
            </a:r>
            <a:r>
              <a:rPr lang="en-US" sz="1400" dirty="0" smtClean="0"/>
              <a:t>CAT</a:t>
            </a:r>
            <a:r>
              <a:rPr lang="tr-TR" sz="1400" dirty="0" smtClean="0"/>
              <a:t>I</a:t>
            </a:r>
            <a:r>
              <a:rPr lang="en-US" sz="1400" dirty="0" smtClean="0"/>
              <a:t>ON NUMBER WAS G</a:t>
            </a:r>
            <a:r>
              <a:rPr lang="tr-TR" sz="1400" dirty="0" smtClean="0"/>
              <a:t>I</a:t>
            </a:r>
            <a:r>
              <a:rPr lang="en-US" sz="1400" dirty="0" smtClean="0"/>
              <a:t>VEN TO ALL  BU</a:t>
            </a:r>
            <a:r>
              <a:rPr lang="tr-TR" sz="1400" dirty="0" smtClean="0"/>
              <a:t>I</a:t>
            </a:r>
            <a:r>
              <a:rPr lang="en-US" sz="1400" dirty="0" smtClean="0"/>
              <a:t>LD</a:t>
            </a:r>
            <a:r>
              <a:rPr lang="tr-TR" sz="1400" dirty="0" smtClean="0"/>
              <a:t>I</a:t>
            </a:r>
            <a:r>
              <a:rPr lang="en-US" sz="1400" dirty="0" smtClean="0"/>
              <a:t>NGS</a:t>
            </a:r>
            <a:endParaRPr lang="tr-TR" sz="1400" dirty="0"/>
          </a:p>
        </p:txBody>
      </p:sp>
      <p:sp>
        <p:nvSpPr>
          <p:cNvPr id="13" name="12 Yuvarlatılmış Dikdörtgen"/>
          <p:cNvSpPr/>
          <p:nvPr/>
        </p:nvSpPr>
        <p:spPr>
          <a:xfrm>
            <a:off x="5500694" y="5857892"/>
            <a:ext cx="3500462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latin typeface="Arial Rounded MT Bold" pitchFamily="34" charset="0"/>
              </a:rPr>
              <a:t> MAP OF BUILDING IDENTIFICATION</a:t>
            </a:r>
            <a:endParaRPr lang="tr-TR" sz="1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:\New Folder\bbb.jpg"/>
          <p:cNvPicPr>
            <a:picLocks noChangeAspect="1" noChangeArrowheads="1"/>
          </p:cNvPicPr>
          <p:nvPr/>
        </p:nvPicPr>
        <p:blipFill rotWithShape="1">
          <a:blip r:embed="rId2" cstate="print"/>
          <a:srcRect b="77007"/>
          <a:stretch/>
        </p:blipFill>
        <p:spPr bwMode="auto">
          <a:xfrm>
            <a:off x="899592" y="0"/>
            <a:ext cx="7056784" cy="1576873"/>
          </a:xfrm>
          <a:prstGeom prst="rect">
            <a:avLst/>
          </a:prstGeom>
          <a:noFill/>
        </p:spPr>
      </p:pic>
      <p:pic>
        <p:nvPicPr>
          <p:cNvPr id="6" name="Picture 1" descr="C:\New Folder\bbb.jpg"/>
          <p:cNvPicPr>
            <a:picLocks noChangeAspect="1" noChangeArrowheads="1"/>
          </p:cNvPicPr>
          <p:nvPr/>
        </p:nvPicPr>
        <p:blipFill rotWithShape="1">
          <a:blip r:embed="rId2" cstate="print"/>
          <a:srcRect t="45986" r="50000"/>
          <a:stretch/>
        </p:blipFill>
        <p:spPr bwMode="auto">
          <a:xfrm>
            <a:off x="899592" y="3153747"/>
            <a:ext cx="3528392" cy="3704253"/>
          </a:xfrm>
          <a:prstGeom prst="rect">
            <a:avLst/>
          </a:prstGeom>
          <a:noFill/>
        </p:spPr>
      </p:pic>
      <p:pic>
        <p:nvPicPr>
          <p:cNvPr id="8" name="Picture 1" descr="C:\New Folder\bbb.jpg"/>
          <p:cNvPicPr>
            <a:picLocks noChangeAspect="1" noChangeArrowheads="1"/>
          </p:cNvPicPr>
          <p:nvPr/>
        </p:nvPicPr>
        <p:blipFill rotWithShape="1">
          <a:blip r:embed="rId2" cstate="print"/>
          <a:srcRect l="50000" t="61618"/>
          <a:stretch/>
        </p:blipFill>
        <p:spPr bwMode="auto">
          <a:xfrm>
            <a:off x="4355976" y="4225754"/>
            <a:ext cx="3528392" cy="2632246"/>
          </a:xfrm>
          <a:prstGeom prst="rect">
            <a:avLst/>
          </a:prstGeom>
          <a:noFill/>
        </p:spPr>
      </p:pic>
      <p:pic>
        <p:nvPicPr>
          <p:cNvPr id="11" name="Picture 1" descr="C:\New Folder\bbb.jpg"/>
          <p:cNvPicPr>
            <a:picLocks noChangeAspect="1" noChangeArrowheads="1"/>
          </p:cNvPicPr>
          <p:nvPr/>
        </p:nvPicPr>
        <p:blipFill rotWithShape="1">
          <a:blip r:embed="rId2" cstate="print"/>
          <a:srcRect t="22993" b="54014"/>
          <a:stretch/>
        </p:blipFill>
        <p:spPr bwMode="auto">
          <a:xfrm>
            <a:off x="899592" y="1576873"/>
            <a:ext cx="7056784" cy="1576874"/>
          </a:xfrm>
          <a:prstGeom prst="rect">
            <a:avLst/>
          </a:prstGeom>
          <a:noFill/>
        </p:spPr>
      </p:pic>
      <p:sp>
        <p:nvSpPr>
          <p:cNvPr id="9" name="Dikdörtgen 8"/>
          <p:cNvSpPr/>
          <p:nvPr/>
        </p:nvSpPr>
        <p:spPr>
          <a:xfrm>
            <a:off x="0" y="1861085"/>
            <a:ext cx="9143999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Konya municipality RESPONSIBILITY AREA: 2,060 km2 (up to 2014</a:t>
            </a:r>
            <a:r>
              <a:rPr lang="tr-TR" b="1" dirty="0" smtClean="0"/>
              <a:t> 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Konya metropolitan municipality border </a:t>
            </a:r>
            <a:r>
              <a:rPr lang="en-US" b="1" dirty="0" err="1" smtClean="0"/>
              <a:t>populat</a:t>
            </a:r>
            <a:r>
              <a:rPr lang="tr-TR" b="1" dirty="0" smtClean="0"/>
              <a:t>i</a:t>
            </a:r>
            <a:r>
              <a:rPr lang="en-US" b="1" dirty="0" smtClean="0"/>
              <a:t>on: 1,107,886</a:t>
            </a:r>
          </a:p>
          <a:p>
            <a:r>
              <a:rPr lang="en-US" b="1" dirty="0" smtClean="0"/>
              <a:t>D</a:t>
            </a:r>
            <a:r>
              <a:rPr lang="tr-TR" b="1" dirty="0" smtClean="0"/>
              <a:t>i</a:t>
            </a:r>
            <a:r>
              <a:rPr lang="en-US" b="1" dirty="0" err="1" smtClean="0"/>
              <a:t>str</a:t>
            </a:r>
            <a:r>
              <a:rPr lang="tr-TR" b="1" dirty="0" smtClean="0"/>
              <a:t>i</a:t>
            </a:r>
            <a:r>
              <a:rPr lang="en-US" b="1" dirty="0" err="1" smtClean="0"/>
              <a:t>ct</a:t>
            </a:r>
            <a:r>
              <a:rPr lang="en-US" b="1" dirty="0" smtClean="0"/>
              <a:t> </a:t>
            </a:r>
            <a:r>
              <a:rPr lang="en-US" b="1" dirty="0" err="1" smtClean="0"/>
              <a:t>populat</a:t>
            </a:r>
            <a:r>
              <a:rPr lang="tr-TR" b="1" dirty="0" smtClean="0"/>
              <a:t>i</a:t>
            </a:r>
            <a:r>
              <a:rPr lang="en-US" b="1" dirty="0" smtClean="0"/>
              <a:t>on centers: 1</a:t>
            </a:r>
            <a:r>
              <a:rPr lang="tr-TR" b="1" dirty="0" smtClean="0"/>
              <a:t>.</a:t>
            </a:r>
            <a:r>
              <a:rPr lang="en-US" b="1" dirty="0" smtClean="0"/>
              <a:t>563</a:t>
            </a:r>
            <a:r>
              <a:rPr lang="tr-TR" b="1" dirty="0" smtClean="0"/>
              <a:t>.</a:t>
            </a:r>
            <a:r>
              <a:rPr lang="en-US" b="1" dirty="0" smtClean="0"/>
              <a:t>863</a:t>
            </a:r>
          </a:p>
          <a:p>
            <a:r>
              <a:rPr lang="en-US" b="1" dirty="0" smtClean="0"/>
              <a:t>Town rural </a:t>
            </a:r>
            <a:r>
              <a:rPr lang="en-US" b="1" dirty="0" err="1" smtClean="0"/>
              <a:t>populat</a:t>
            </a:r>
            <a:r>
              <a:rPr lang="tr-TR" b="1" dirty="0" smtClean="0"/>
              <a:t>i</a:t>
            </a:r>
            <a:r>
              <a:rPr lang="en-US" b="1" dirty="0" smtClean="0"/>
              <a:t>on: 488,418</a:t>
            </a:r>
          </a:p>
          <a:p>
            <a:r>
              <a:rPr lang="en-US" b="1" dirty="0" smtClean="0"/>
              <a:t>C</a:t>
            </a:r>
            <a:r>
              <a:rPr lang="tr-TR" b="1" dirty="0" smtClean="0"/>
              <a:t>i</a:t>
            </a:r>
            <a:r>
              <a:rPr lang="en-US" b="1" dirty="0" smtClean="0"/>
              <a:t>ty general </a:t>
            </a:r>
            <a:r>
              <a:rPr lang="en-US" b="1" dirty="0" err="1" smtClean="0"/>
              <a:t>populat</a:t>
            </a:r>
            <a:r>
              <a:rPr lang="tr-TR" b="1" dirty="0" smtClean="0"/>
              <a:t>i</a:t>
            </a:r>
            <a:r>
              <a:rPr lang="en-US" b="1" dirty="0" smtClean="0"/>
              <a:t>on: 2,052,281</a:t>
            </a:r>
          </a:p>
          <a:p>
            <a:r>
              <a:rPr lang="en-US" b="1" dirty="0" smtClean="0"/>
              <a:t>Street number: 26827</a:t>
            </a:r>
          </a:p>
          <a:p>
            <a:r>
              <a:rPr lang="tr-TR" b="1" dirty="0" smtClean="0"/>
              <a:t>City</a:t>
            </a:r>
            <a:r>
              <a:rPr lang="en-US" b="1" dirty="0" smtClean="0"/>
              <a:t> TOTAL AREA: 40,814</a:t>
            </a:r>
            <a:r>
              <a:rPr lang="tr-TR" b="1" dirty="0" smtClean="0"/>
              <a:t> km</a:t>
            </a:r>
            <a:r>
              <a:rPr lang="tr-TR" b="1" baseline="30000" dirty="0" smtClean="0"/>
              <a:t>2</a:t>
            </a:r>
            <a:endParaRPr lang="en-US" b="1" baseline="30000" dirty="0" smtClean="0"/>
          </a:p>
          <a:p>
            <a:r>
              <a:rPr lang="tr-TR" b="1" dirty="0" smtClean="0"/>
              <a:t>City</a:t>
            </a:r>
            <a:r>
              <a:rPr lang="en-US" b="1" dirty="0" smtClean="0"/>
              <a:t> TOTAL NUMBER OF DOORS: 364171</a:t>
            </a:r>
          </a:p>
          <a:p>
            <a:r>
              <a:rPr lang="tr-TR" b="1" dirty="0" smtClean="0"/>
              <a:t>City</a:t>
            </a:r>
            <a:r>
              <a:rPr lang="en-US" b="1" dirty="0" smtClean="0"/>
              <a:t> TOTAL NUMBER OF HOUSES: 545558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860932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Maiandra GD" pitchFamily="34" charset="0"/>
              </a:rPr>
              <a:t>WHAT IS THE BASEMAP &amp; BASE INFORMATION?</a:t>
            </a:r>
          </a:p>
        </p:txBody>
      </p:sp>
      <p:pic>
        <p:nvPicPr>
          <p:cNvPr id="11" name="5 İçerik Yer Tutucusu" descr="N.39-B (2)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357818" y="2714620"/>
            <a:ext cx="3525242" cy="2643206"/>
          </a:xfrm>
        </p:spPr>
      </p:pic>
      <p:pic>
        <p:nvPicPr>
          <p:cNvPr id="12" name="4 Resim" descr="200100000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000108"/>
            <a:ext cx="5119693" cy="121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Yuvarlatılmış Dikdörtgen"/>
          <p:cNvSpPr/>
          <p:nvPr/>
        </p:nvSpPr>
        <p:spPr>
          <a:xfrm>
            <a:off x="506986" y="5578516"/>
            <a:ext cx="3786214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>
                <a:latin typeface="Arial Rounded MT Bold" pitchFamily="34" charset="0"/>
              </a:rPr>
              <a:t>PHOTOGRAPHS WERE TAKEN FOR ALL STREETS </a:t>
            </a:r>
            <a:endParaRPr lang="tr-TR" sz="1100" dirty="0">
              <a:latin typeface="Arial Rounded MT Bold" pitchFamily="34" charset="0"/>
            </a:endParaRPr>
          </a:p>
        </p:txBody>
      </p:sp>
      <p:sp>
        <p:nvSpPr>
          <p:cNvPr id="15" name="14 Yuvarlatılmış Dikdörtgen"/>
          <p:cNvSpPr/>
          <p:nvPr/>
        </p:nvSpPr>
        <p:spPr>
          <a:xfrm>
            <a:off x="5143504" y="5500702"/>
            <a:ext cx="3786214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>
                <a:latin typeface="Arial Rounded MT Bold" pitchFamily="34" charset="0"/>
              </a:rPr>
              <a:t>PHOTOGRAPHS WERE TAKEN FOR ALL BUILDINGS</a:t>
            </a:r>
            <a:endParaRPr lang="tr-TR" sz="1100" dirty="0">
              <a:latin typeface="Arial Rounded MT Bold" pitchFamily="34" charset="0"/>
            </a:endParaRPr>
          </a:p>
        </p:txBody>
      </p:sp>
      <p:sp>
        <p:nvSpPr>
          <p:cNvPr id="16" name="15 Yuvarlatılmış Dikdörtgen"/>
          <p:cNvSpPr/>
          <p:nvPr/>
        </p:nvSpPr>
        <p:spPr>
          <a:xfrm>
            <a:off x="142844" y="6143644"/>
            <a:ext cx="8858312" cy="500066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PHOTOGRAPHS WERE TAKEN FOR ALL STREETS AND BUILDINGS</a:t>
            </a:r>
          </a:p>
          <a:p>
            <a:pPr>
              <a:buFont typeface="Wingdings" pitchFamily="2" charset="2"/>
              <a:buChar char="ü"/>
            </a:pPr>
            <a:r>
              <a:rPr lang="tr-TR" sz="1400" dirty="0" smtClean="0"/>
              <a:t>BARCODES WERE APPLIED FOR ALL BUILDINGS</a:t>
            </a:r>
            <a:endParaRPr lang="tr-TR" sz="1400" dirty="0"/>
          </a:p>
        </p:txBody>
      </p:sp>
      <p:sp>
        <p:nvSpPr>
          <p:cNvPr id="17" name="16 Yuvarlatılmış Dikdörtgen"/>
          <p:cNvSpPr/>
          <p:nvPr/>
        </p:nvSpPr>
        <p:spPr>
          <a:xfrm>
            <a:off x="4500562" y="2071678"/>
            <a:ext cx="1643074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GIS BARCODING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0" y="2997825"/>
            <a:ext cx="3972479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9 Yuvarlatılmış Dikdörtgen"/>
          <p:cNvSpPr/>
          <p:nvPr/>
        </p:nvSpPr>
        <p:spPr>
          <a:xfrm>
            <a:off x="1263756" y="3023242"/>
            <a:ext cx="7072362" cy="765797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latin typeface="Maiandra GD" pitchFamily="34" charset="0"/>
              </a:rPr>
              <a:t>WHAT ARE CREATING SPATIAL ANALYSIS FOR CITY MANAGEMENT?</a:t>
            </a:r>
            <a:endParaRPr lang="tr-TR" sz="2400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KBS_ÇALIŞMALAR\İrem DENEK\MÜDÜRBEYE_ANALİZLER\KONUT,BİNA\BİNA,MÜLKİYET ANALİZLERİ\3_MAHALLELERDEKİ İNŞAAT SAYISI\inşaatlaşmanınyoğun olduğu alanl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8" y="1001837"/>
            <a:ext cx="5184576" cy="52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9 Yuvarlatılmış Dikdörtgen"/>
          <p:cNvSpPr/>
          <p:nvPr/>
        </p:nvSpPr>
        <p:spPr>
          <a:xfrm>
            <a:off x="1061896" y="188640"/>
            <a:ext cx="7072362" cy="413202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dirty="0" smtClean="0">
                <a:latin typeface="Maiandra GD" pitchFamily="34" charset="0"/>
              </a:rPr>
              <a:t>WHAT ARE CREATING SPATIAL ANALYSIS FOR CITY MANAGEMENT?</a:t>
            </a:r>
            <a:endParaRPr lang="tr-TR" sz="1700" dirty="0">
              <a:latin typeface="Maiandra GD" pitchFamily="34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251942" y="5704207"/>
            <a:ext cx="4897388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TRACKING DENSITY OF STRUCTURING IN THE CITY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12" name="1 Resim" descr="D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1061244"/>
            <a:ext cx="4320480" cy="517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Yuvarlatılmış Dikdörtgen 12"/>
          <p:cNvSpPr/>
          <p:nvPr/>
        </p:nvSpPr>
        <p:spPr>
          <a:xfrm>
            <a:off x="971600" y="5733256"/>
            <a:ext cx="3538042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DENSITY OF EXTERNAL MIGRATION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16" name="10 Resim" descr="GENEL_NUFU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2128" y="997139"/>
            <a:ext cx="4056016" cy="5310693"/>
          </a:xfrm>
          <a:prstGeom prst="rect">
            <a:avLst/>
          </a:prstGeom>
        </p:spPr>
      </p:pic>
      <p:sp>
        <p:nvSpPr>
          <p:cNvPr id="17" name="31 Yuvarlatılmış Dikdörtgen"/>
          <p:cNvSpPr/>
          <p:nvPr/>
        </p:nvSpPr>
        <p:spPr>
          <a:xfrm>
            <a:off x="2065070" y="5762501"/>
            <a:ext cx="3288245" cy="3124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>
                <a:solidFill>
                  <a:schemeClr val="tx1"/>
                </a:solidFill>
                <a:latin typeface="Arial Rounded MT Bold" pitchFamily="34" charset="0"/>
              </a:rPr>
              <a:t>DENSITY OF GENERAL POPULATION</a:t>
            </a:r>
            <a:endParaRPr lang="tr-TR" sz="12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9" name="11 Resim" descr="1-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1129" y="997139"/>
            <a:ext cx="4051111" cy="5310693"/>
          </a:xfrm>
          <a:prstGeom prst="rect">
            <a:avLst/>
          </a:prstGeom>
        </p:spPr>
      </p:pic>
      <p:sp>
        <p:nvSpPr>
          <p:cNvPr id="20" name="29 Yuvarlatılmış Dikdörtgen"/>
          <p:cNvSpPr/>
          <p:nvPr/>
        </p:nvSpPr>
        <p:spPr>
          <a:xfrm>
            <a:off x="2934071" y="5762501"/>
            <a:ext cx="3288245" cy="3124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  <a:latin typeface="Arial Rounded MT Bold" pitchFamily="34" charset="0"/>
              </a:rPr>
              <a:t>DENSITY OF 1-4 AGE GROUP</a:t>
            </a:r>
            <a:endParaRPr lang="tr-TR" sz="1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2" name="12 Resim" descr="90-94_YAS_GRUBU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39185" y="997140"/>
            <a:ext cx="4057151" cy="5312180"/>
          </a:xfrm>
          <a:prstGeom prst="rect">
            <a:avLst/>
          </a:prstGeom>
        </p:spPr>
      </p:pic>
      <p:sp>
        <p:nvSpPr>
          <p:cNvPr id="23" name="28 Yuvarlatılmış Dikdörtgen"/>
          <p:cNvSpPr/>
          <p:nvPr/>
        </p:nvSpPr>
        <p:spPr>
          <a:xfrm>
            <a:off x="4045069" y="5762501"/>
            <a:ext cx="3288245" cy="3124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  <a:latin typeface="Arial Rounded MT Bold" pitchFamily="34" charset="0"/>
              </a:rPr>
              <a:t>DENSITY OF 90-94 AGE GROUP</a:t>
            </a:r>
            <a:endParaRPr lang="tr-TR" sz="1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4786314" y="1214422"/>
            <a:ext cx="4071966" cy="2857520"/>
            <a:chOff x="1485" y="2490"/>
            <a:chExt cx="9075" cy="7485"/>
          </a:xfrm>
        </p:grpSpPr>
        <p:pic>
          <p:nvPicPr>
            <p:cNvPr id="25" name="16 Resim" descr="kreş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85" y="2490"/>
              <a:ext cx="9075" cy="74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AutoShape 6"/>
            <p:cNvCxnSpPr>
              <a:cxnSpLocks noChangeShapeType="1"/>
            </p:cNvCxnSpPr>
            <p:nvPr/>
          </p:nvCxnSpPr>
          <p:spPr bwMode="auto">
            <a:xfrm flipH="1">
              <a:off x="6888" y="8145"/>
              <a:ext cx="987" cy="0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7"/>
            <p:cNvCxnSpPr>
              <a:cxnSpLocks noChangeShapeType="1"/>
            </p:cNvCxnSpPr>
            <p:nvPr/>
          </p:nvCxnSpPr>
          <p:spPr bwMode="auto">
            <a:xfrm>
              <a:off x="5925" y="7005"/>
              <a:ext cx="1515" cy="510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28" name="AutoShape 8"/>
            <p:cNvCxnSpPr>
              <a:cxnSpLocks noChangeShapeType="1"/>
            </p:cNvCxnSpPr>
            <p:nvPr/>
          </p:nvCxnSpPr>
          <p:spPr bwMode="auto">
            <a:xfrm>
              <a:off x="5925" y="7005"/>
              <a:ext cx="618" cy="1035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29" name="AutoShape 9"/>
            <p:cNvCxnSpPr>
              <a:cxnSpLocks noChangeShapeType="1"/>
            </p:cNvCxnSpPr>
            <p:nvPr/>
          </p:nvCxnSpPr>
          <p:spPr bwMode="auto">
            <a:xfrm flipV="1">
              <a:off x="5925" y="6885"/>
              <a:ext cx="3579" cy="120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10"/>
            <p:cNvCxnSpPr>
              <a:cxnSpLocks noChangeShapeType="1"/>
            </p:cNvCxnSpPr>
            <p:nvPr/>
          </p:nvCxnSpPr>
          <p:spPr bwMode="auto">
            <a:xfrm flipH="1">
              <a:off x="4383" y="7005"/>
              <a:ext cx="1542" cy="2355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31" name="AutoShape 11"/>
            <p:cNvCxnSpPr>
              <a:cxnSpLocks noChangeShapeType="1"/>
            </p:cNvCxnSpPr>
            <p:nvPr/>
          </p:nvCxnSpPr>
          <p:spPr bwMode="auto">
            <a:xfrm flipH="1">
              <a:off x="2148" y="7005"/>
              <a:ext cx="3777" cy="2565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32" name="AutoShape 12"/>
            <p:cNvCxnSpPr>
              <a:cxnSpLocks noChangeShapeType="1"/>
            </p:cNvCxnSpPr>
            <p:nvPr/>
          </p:nvCxnSpPr>
          <p:spPr bwMode="auto">
            <a:xfrm flipH="1">
              <a:off x="2148" y="5481"/>
              <a:ext cx="3897" cy="4155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33" name="AutoShape 13"/>
            <p:cNvCxnSpPr>
              <a:cxnSpLocks noChangeShapeType="1"/>
            </p:cNvCxnSpPr>
            <p:nvPr/>
          </p:nvCxnSpPr>
          <p:spPr bwMode="auto">
            <a:xfrm>
              <a:off x="6045" y="5481"/>
              <a:ext cx="1320" cy="2055"/>
            </a:xfrm>
            <a:prstGeom prst="straightConnector1">
              <a:avLst/>
            </a:prstGeom>
            <a:noFill/>
            <a:ln w="25400">
              <a:solidFill>
                <a:srgbClr val="D99594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14"/>
            <p:cNvCxnSpPr>
              <a:cxnSpLocks noChangeShapeType="1"/>
            </p:cNvCxnSpPr>
            <p:nvPr/>
          </p:nvCxnSpPr>
          <p:spPr bwMode="auto">
            <a:xfrm flipH="1">
              <a:off x="7560" y="3681"/>
              <a:ext cx="135" cy="3855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AutoShape 15"/>
            <p:cNvCxnSpPr>
              <a:cxnSpLocks noChangeShapeType="1"/>
            </p:cNvCxnSpPr>
            <p:nvPr/>
          </p:nvCxnSpPr>
          <p:spPr bwMode="auto">
            <a:xfrm>
              <a:off x="7695" y="3681"/>
              <a:ext cx="1950" cy="3180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16"/>
            <p:cNvCxnSpPr>
              <a:cxnSpLocks noChangeShapeType="1"/>
            </p:cNvCxnSpPr>
            <p:nvPr/>
          </p:nvCxnSpPr>
          <p:spPr bwMode="auto">
            <a:xfrm flipH="1">
              <a:off x="6795" y="3681"/>
              <a:ext cx="900" cy="4560"/>
            </a:xfrm>
            <a:prstGeom prst="straightConnector1">
              <a:avLst/>
            </a:prstGeom>
            <a:noFill/>
            <a:ln w="25400">
              <a:solidFill>
                <a:srgbClr val="F2DBDB"/>
              </a:solidFill>
              <a:round/>
              <a:headEnd/>
              <a:tailEnd type="triangle" w="med" len="med"/>
            </a:ln>
          </p:spPr>
        </p:cxnSp>
      </p:grpSp>
      <p:sp>
        <p:nvSpPr>
          <p:cNvPr id="37" name="27 Yuvarlatılmış Dikdörtgen"/>
          <p:cNvSpPr/>
          <p:nvPr/>
        </p:nvSpPr>
        <p:spPr>
          <a:xfrm>
            <a:off x="4929190" y="4214818"/>
            <a:ext cx="3786214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  <a:latin typeface="Arial Rounded MT Bold" pitchFamily="34" charset="0"/>
              </a:rPr>
              <a:t>DISTRIBUTION OF KINDERGARTEN AND INTERSECT WITH 1-5 AGE GROUP</a:t>
            </a:r>
            <a:endParaRPr lang="tr-TR" sz="1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38" name="35 Yuvarlatılmış Dikdörtgen"/>
          <p:cNvSpPr/>
          <p:nvPr/>
        </p:nvSpPr>
        <p:spPr>
          <a:xfrm>
            <a:off x="142844" y="6072206"/>
            <a:ext cx="8858312" cy="64291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200" dirty="0" smtClean="0"/>
              <a:t>WE CREATED POPULATION DENSITY ANALYS ACCORDING TO SETTLEMENT POPULATION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smtClean="0">
                <a:solidFill>
                  <a:schemeClr val="bg1"/>
                </a:solidFill>
              </a:rPr>
              <a:t>ALSO CREATED AGE GROUPS DENSITY ANALYSES ON THE CITY. WE INTERSECT AGE GROUP ANALYSIS WITH URBAN USES AREAS. EXAMPLE; 1-5 AGE GROUP WITH KINDERGARTEN AFTER WE ARE RESEARCHING PLANING SUFFICIENCY IN THE CITY PLAN’S</a:t>
            </a:r>
            <a:endParaRPr lang="tr-TR" sz="1200" dirty="0" smtClean="0"/>
          </a:p>
        </p:txBody>
      </p:sp>
    </p:spTree>
    <p:extLst>
      <p:ext uri="{BB962C8B-B14F-4D97-AF65-F5344CB8AC3E}">
        <p14:creationId xmlns:p14="http://schemas.microsoft.com/office/powerpoint/2010/main" val="25290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7" grpId="0" animBg="1"/>
      <p:bldP spid="20" grpId="0" animBg="1"/>
      <p:bldP spid="23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Maiandra GD" pitchFamily="34" charset="0"/>
              </a:rPr>
              <a:t>WHICH DO WE CREATE ANALYSIS FOR METROPOLITAN MUNICIPALITY ?</a:t>
            </a:r>
            <a:endParaRPr lang="tr-TR" sz="1500" dirty="0">
              <a:latin typeface="Maiandra GD" pitchFamily="34" charset="0"/>
            </a:endParaRPr>
          </a:p>
        </p:txBody>
      </p:sp>
      <p:grpSp>
        <p:nvGrpSpPr>
          <p:cNvPr id="34" name="37 Grup"/>
          <p:cNvGrpSpPr/>
          <p:nvPr/>
        </p:nvGrpSpPr>
        <p:grpSpPr>
          <a:xfrm>
            <a:off x="279035" y="1048326"/>
            <a:ext cx="3463989" cy="5097181"/>
            <a:chOff x="1892463" y="3573016"/>
            <a:chExt cx="1781625" cy="2621621"/>
          </a:xfrm>
        </p:grpSpPr>
        <p:pic>
          <p:nvPicPr>
            <p:cNvPr id="35" name="7 Resim" descr="ara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2463" y="3573016"/>
              <a:ext cx="1781625" cy="2520000"/>
            </a:xfrm>
            <a:prstGeom prst="rect">
              <a:avLst/>
            </a:prstGeom>
          </p:spPr>
        </p:pic>
        <p:sp>
          <p:nvSpPr>
            <p:cNvPr id="38" name="24 Yuvarlatılmış Dikdörtgen"/>
            <p:cNvSpPr/>
            <p:nvPr/>
          </p:nvSpPr>
          <p:spPr>
            <a:xfrm>
              <a:off x="2072029" y="5978613"/>
              <a:ext cx="1026538" cy="21602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/>
                <a:t>DENSITY OF VEHICLE</a:t>
              </a:r>
              <a:endParaRPr lang="tr-TR" sz="1600" b="1" dirty="0"/>
            </a:p>
          </p:txBody>
        </p:sp>
      </p:grpSp>
      <p:grpSp>
        <p:nvGrpSpPr>
          <p:cNvPr id="39" name="38 Grup"/>
          <p:cNvGrpSpPr/>
          <p:nvPr/>
        </p:nvGrpSpPr>
        <p:grpSpPr>
          <a:xfrm>
            <a:off x="2763662" y="1066661"/>
            <a:ext cx="3465215" cy="5090139"/>
            <a:chOff x="3692663" y="3573016"/>
            <a:chExt cx="1781625" cy="2617072"/>
          </a:xfrm>
        </p:grpSpPr>
        <p:pic>
          <p:nvPicPr>
            <p:cNvPr id="40" name="12 Resim" descr="kuzey_Ortopedik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2663" y="3573016"/>
              <a:ext cx="1781625" cy="2520000"/>
            </a:xfrm>
            <a:prstGeom prst="rect">
              <a:avLst/>
            </a:prstGeom>
          </p:spPr>
        </p:pic>
        <p:sp>
          <p:nvSpPr>
            <p:cNvPr id="41" name="26 Yuvarlatılmış Dikdörtgen"/>
            <p:cNvSpPr/>
            <p:nvPr/>
          </p:nvSpPr>
          <p:spPr>
            <a:xfrm>
              <a:off x="3727805" y="5975306"/>
              <a:ext cx="1295791" cy="214782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/>
                <a:t>DENSITY OF HANDICAPPED</a:t>
              </a:r>
              <a:endParaRPr lang="tr-TR" sz="1600" b="1" dirty="0"/>
            </a:p>
          </p:txBody>
        </p:sp>
      </p:grpSp>
      <p:grpSp>
        <p:nvGrpSpPr>
          <p:cNvPr id="42" name="40 Grup"/>
          <p:cNvGrpSpPr/>
          <p:nvPr/>
        </p:nvGrpSpPr>
        <p:grpSpPr>
          <a:xfrm>
            <a:off x="5587310" y="1034213"/>
            <a:ext cx="3521194" cy="5114337"/>
            <a:chOff x="8641185" y="3581318"/>
            <a:chExt cx="1786208" cy="2594367"/>
          </a:xfrm>
        </p:grpSpPr>
        <p:pic>
          <p:nvPicPr>
            <p:cNvPr id="43" name="19 Resim" descr="trhaftaiciyolyükü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44493" y="3581318"/>
              <a:ext cx="1782900" cy="2520000"/>
            </a:xfrm>
            <a:prstGeom prst="rect">
              <a:avLst/>
            </a:prstGeom>
          </p:spPr>
        </p:pic>
        <p:sp>
          <p:nvSpPr>
            <p:cNvPr id="44" name="28 Yuvarlatılmış Dikdörtgen"/>
            <p:cNvSpPr/>
            <p:nvPr/>
          </p:nvSpPr>
          <p:spPr>
            <a:xfrm>
              <a:off x="8641185" y="5961081"/>
              <a:ext cx="1746347" cy="214604"/>
            </a:xfrm>
            <a:prstGeom prst="roundRect">
              <a:avLst/>
            </a:prstGeom>
            <a:ln w="1905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/>
                <a:t>DISTRIBUTION OF TRAFFIC ACCIDENT</a:t>
              </a:r>
              <a:endParaRPr lang="tr-TR" sz="1600" b="1" dirty="0"/>
            </a:p>
          </p:txBody>
        </p:sp>
      </p:grpSp>
      <p:sp>
        <p:nvSpPr>
          <p:cNvPr id="51" name="7 Dikdörtgen"/>
          <p:cNvSpPr/>
          <p:nvPr/>
        </p:nvSpPr>
        <p:spPr>
          <a:xfrm>
            <a:off x="8694" y="857184"/>
            <a:ext cx="9144000" cy="6009984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5" name="17 Grup"/>
          <p:cNvGrpSpPr/>
          <p:nvPr/>
        </p:nvGrpSpPr>
        <p:grpSpPr>
          <a:xfrm>
            <a:off x="4840249" y="1009286"/>
            <a:ext cx="3405590" cy="5372041"/>
            <a:chOff x="5054842" y="920823"/>
            <a:chExt cx="3405590" cy="5372041"/>
          </a:xfrm>
        </p:grpSpPr>
        <p:pic>
          <p:nvPicPr>
            <p:cNvPr id="46" name="5 Resim" descr="vrp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4842" y="920823"/>
              <a:ext cx="3405590" cy="4812433"/>
            </a:xfrm>
            <a:prstGeom prst="rect">
              <a:avLst/>
            </a:prstGeom>
          </p:spPr>
        </p:pic>
        <p:sp>
          <p:nvSpPr>
            <p:cNvPr id="47" name="18 Çapraz Köşesi Kesik Dikdörtgen"/>
            <p:cNvSpPr/>
            <p:nvPr/>
          </p:nvSpPr>
          <p:spPr>
            <a:xfrm>
              <a:off x="5879789" y="5805264"/>
              <a:ext cx="1654753" cy="487600"/>
            </a:xfrm>
            <a:prstGeom prst="snip2Diag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500" dirty="0" smtClean="0">
                  <a:solidFill>
                    <a:schemeClr val="tx1"/>
                  </a:solidFill>
                  <a:latin typeface="Franklin Gothic Medium" pitchFamily="34" charset="0"/>
                </a:rPr>
                <a:t>AFTER </a:t>
              </a:r>
              <a:r>
                <a:rPr lang="tr-TR" sz="1500" dirty="0">
                  <a:solidFill>
                    <a:schemeClr val="tx1"/>
                  </a:solidFill>
                  <a:latin typeface="Franklin Gothic Medium" pitchFamily="34" charset="0"/>
                </a:rPr>
                <a:t>BASE ON GIS PLANING</a:t>
              </a:r>
            </a:p>
          </p:txBody>
        </p:sp>
      </p:grpSp>
      <p:grpSp>
        <p:nvGrpSpPr>
          <p:cNvPr id="48" name="16 Grup"/>
          <p:cNvGrpSpPr/>
          <p:nvPr/>
        </p:nvGrpSpPr>
        <p:grpSpPr>
          <a:xfrm>
            <a:off x="1177702" y="1010375"/>
            <a:ext cx="3402992" cy="5369752"/>
            <a:chOff x="518338" y="921912"/>
            <a:chExt cx="3402992" cy="5369752"/>
          </a:xfrm>
        </p:grpSpPr>
        <p:pic>
          <p:nvPicPr>
            <p:cNvPr id="49" name="4 Resim" descr="mevcut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8338" y="921912"/>
              <a:ext cx="3402992" cy="4808762"/>
            </a:xfrm>
            <a:prstGeom prst="rect">
              <a:avLst/>
            </a:prstGeom>
          </p:spPr>
        </p:pic>
        <p:sp>
          <p:nvSpPr>
            <p:cNvPr id="50" name="21 Çapraz Köşesi Kesik Dikdörtgen"/>
            <p:cNvSpPr/>
            <p:nvPr/>
          </p:nvSpPr>
          <p:spPr>
            <a:xfrm>
              <a:off x="1572013" y="5804063"/>
              <a:ext cx="1746665" cy="487601"/>
            </a:xfrm>
            <a:prstGeom prst="snip2Diag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500" dirty="0" smtClean="0">
                  <a:solidFill>
                    <a:schemeClr val="tx1"/>
                  </a:solidFill>
                  <a:latin typeface="Franklin Gothic Medium" pitchFamily="34" charset="0"/>
                </a:rPr>
                <a:t>BEFORE BASE ON GIS PLANING</a:t>
              </a:r>
              <a:endParaRPr lang="tr-TR" sz="15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31" name="Yuvarlatılmış Dikdörtgen 30"/>
          <p:cNvSpPr/>
          <p:nvPr/>
        </p:nvSpPr>
        <p:spPr>
          <a:xfrm>
            <a:off x="3749545" y="4149080"/>
            <a:ext cx="192837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FOR PUBLIC TRANSPORTATION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69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Maiandra GD" pitchFamily="34" charset="0"/>
              </a:rPr>
              <a:t>WHICH DO WE CREATE ANALYSIS FOR METROPOLITAN MUNICIPALITY ?</a:t>
            </a:r>
            <a:endParaRPr lang="tr-TR" sz="1500" dirty="0">
              <a:latin typeface="Maiandra GD" pitchFamily="34" charset="0"/>
            </a:endParaRPr>
          </a:p>
        </p:txBody>
      </p:sp>
      <p:pic>
        <p:nvPicPr>
          <p:cNvPr id="12" name="4 İçerik Yer Tutucusu" descr="KRONIKHAST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14282" y="928670"/>
            <a:ext cx="3857652" cy="5102356"/>
          </a:xfrm>
        </p:spPr>
      </p:pic>
      <p:sp>
        <p:nvSpPr>
          <p:cNvPr id="38" name="37 Yuvarlatılmış Dikdörtgen"/>
          <p:cNvSpPr/>
          <p:nvPr/>
        </p:nvSpPr>
        <p:spPr>
          <a:xfrm>
            <a:off x="428596" y="5429264"/>
            <a:ext cx="2928958" cy="3571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Arial Rounded MT Bold" pitchFamily="34" charset="0"/>
              </a:rPr>
              <a:t>WHERE</a:t>
            </a:r>
            <a:r>
              <a:rPr lang="tr-TR" sz="1000" dirty="0" smtClean="0">
                <a:latin typeface="Arial Rounded MT Bold" pitchFamily="34" charset="0"/>
              </a:rPr>
              <a:t> IS THE</a:t>
            </a:r>
            <a:r>
              <a:rPr lang="en-US" sz="1000" dirty="0" smtClean="0">
                <a:latin typeface="Arial Rounded MT Bold" pitchFamily="34" charset="0"/>
              </a:rPr>
              <a:t> </a:t>
            </a:r>
            <a:r>
              <a:rPr lang="tr-TR" sz="1000" dirty="0" smtClean="0">
                <a:latin typeface="Arial Rounded MT Bold" pitchFamily="34" charset="0"/>
              </a:rPr>
              <a:t>CRONICAL PATIENT DENSITY’S INCREASE?</a:t>
            </a:r>
            <a:endParaRPr lang="tr-TR" sz="1000" dirty="0">
              <a:latin typeface="Arial Rounded MT Bold" pitchFamily="34" charset="0"/>
            </a:endParaRPr>
          </a:p>
        </p:txBody>
      </p:sp>
      <p:grpSp>
        <p:nvGrpSpPr>
          <p:cNvPr id="2" name="38 Grup"/>
          <p:cNvGrpSpPr/>
          <p:nvPr/>
        </p:nvGrpSpPr>
        <p:grpSpPr>
          <a:xfrm>
            <a:off x="571472" y="928670"/>
            <a:ext cx="3719651" cy="5101200"/>
            <a:chOff x="571472" y="928670"/>
            <a:chExt cx="3719651" cy="5101200"/>
          </a:xfrm>
        </p:grpSpPr>
        <p:pic>
          <p:nvPicPr>
            <p:cNvPr id="17" name="3 İçerik Yer Tutucusu" descr="DNSTY_OZU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472" y="928670"/>
              <a:ext cx="3719651" cy="5101200"/>
            </a:xfrm>
            <a:prstGeom prst="rect">
              <a:avLst/>
            </a:prstGeom>
          </p:spPr>
        </p:pic>
        <p:sp>
          <p:nvSpPr>
            <p:cNvPr id="36" name="35 Yuvarlatılmış Dikdörtgen"/>
            <p:cNvSpPr/>
            <p:nvPr/>
          </p:nvSpPr>
          <p:spPr>
            <a:xfrm>
              <a:off x="785786" y="5429264"/>
              <a:ext cx="2928958" cy="3571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 Rounded MT Bold" pitchFamily="34" charset="0"/>
                </a:rPr>
                <a:t>WHERE</a:t>
              </a:r>
              <a:r>
                <a:rPr lang="tr-TR" sz="1000" dirty="0" smtClean="0">
                  <a:latin typeface="Arial Rounded MT Bold" pitchFamily="34" charset="0"/>
                </a:rPr>
                <a:t> IS THE</a:t>
              </a:r>
              <a:r>
                <a:rPr lang="en-US" sz="1000" dirty="0" smtClean="0">
                  <a:latin typeface="Arial Rounded MT Bold" pitchFamily="34" charset="0"/>
                </a:rPr>
                <a:t> </a:t>
              </a:r>
              <a:r>
                <a:rPr lang="tr-TR" sz="1000" dirty="0" smtClean="0">
                  <a:latin typeface="Arial Rounded MT Bold" pitchFamily="34" charset="0"/>
                </a:rPr>
                <a:t>HANDICAPPED PATIENT DENSITY’S INCREASE?</a:t>
              </a:r>
              <a:endParaRPr lang="tr-TR" sz="1000" dirty="0">
                <a:latin typeface="Arial Rounded MT Bold" pitchFamily="34" charset="0"/>
              </a:endParaRPr>
            </a:p>
          </p:txBody>
        </p:sp>
      </p:grpSp>
      <p:grpSp>
        <p:nvGrpSpPr>
          <p:cNvPr id="3" name="36 Grup"/>
          <p:cNvGrpSpPr/>
          <p:nvPr/>
        </p:nvGrpSpPr>
        <p:grpSpPr>
          <a:xfrm>
            <a:off x="1285852" y="928670"/>
            <a:ext cx="3560237" cy="5101200"/>
            <a:chOff x="1285852" y="928670"/>
            <a:chExt cx="3560237" cy="5101200"/>
          </a:xfrm>
        </p:grpSpPr>
        <p:pic>
          <p:nvPicPr>
            <p:cNvPr id="15" name="3 İçerik Yer Tutucusu" descr="DNSTY_DİYALİZ_HSTLK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5852" y="928670"/>
              <a:ext cx="3560237" cy="5101200"/>
            </a:xfrm>
            <a:prstGeom prst="rect">
              <a:avLst/>
            </a:prstGeom>
          </p:spPr>
        </p:pic>
        <p:sp>
          <p:nvSpPr>
            <p:cNvPr id="34" name="33 Yuvarlatılmış Dikdörtgen"/>
            <p:cNvSpPr/>
            <p:nvPr/>
          </p:nvSpPr>
          <p:spPr>
            <a:xfrm>
              <a:off x="1571604" y="5429264"/>
              <a:ext cx="2928958" cy="3571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 Rounded MT Bold" pitchFamily="34" charset="0"/>
                </a:rPr>
                <a:t>WHERE</a:t>
              </a:r>
              <a:r>
                <a:rPr lang="tr-TR" sz="1000" dirty="0" smtClean="0">
                  <a:latin typeface="Arial Rounded MT Bold" pitchFamily="34" charset="0"/>
                </a:rPr>
                <a:t> IS THE</a:t>
              </a:r>
              <a:r>
                <a:rPr lang="en-US" sz="1000" dirty="0" smtClean="0">
                  <a:latin typeface="Arial Rounded MT Bold" pitchFamily="34" charset="0"/>
                </a:rPr>
                <a:t> </a:t>
              </a:r>
              <a:r>
                <a:rPr lang="tr-TR" sz="1000" dirty="0" smtClean="0">
                  <a:latin typeface="Arial Rounded MT Bold" pitchFamily="34" charset="0"/>
                </a:rPr>
                <a:t>DIALYSIS PATIENT DENSITY’S INCREASE?</a:t>
              </a:r>
              <a:endParaRPr lang="tr-TR" sz="1000" dirty="0">
                <a:latin typeface="Arial Rounded MT Bold" pitchFamily="34" charset="0"/>
              </a:endParaRPr>
            </a:p>
          </p:txBody>
        </p:sp>
      </p:grpSp>
      <p:grpSp>
        <p:nvGrpSpPr>
          <p:cNvPr id="6" name="34 Grup"/>
          <p:cNvGrpSpPr/>
          <p:nvPr/>
        </p:nvGrpSpPr>
        <p:grpSpPr>
          <a:xfrm>
            <a:off x="2000232" y="928670"/>
            <a:ext cx="3577925" cy="5101200"/>
            <a:chOff x="3851595" y="928670"/>
            <a:chExt cx="3577925" cy="5101200"/>
          </a:xfrm>
        </p:grpSpPr>
        <p:pic>
          <p:nvPicPr>
            <p:cNvPr id="13" name="5 İçerik Yer Tutucusu" descr="KALPHAST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1595" y="928670"/>
              <a:ext cx="3577925" cy="5101200"/>
            </a:xfrm>
            <a:prstGeom prst="rect">
              <a:avLst/>
            </a:prstGeom>
          </p:spPr>
        </p:pic>
        <p:sp>
          <p:nvSpPr>
            <p:cNvPr id="33" name="32 Yuvarlatılmış Dikdörtgen"/>
            <p:cNvSpPr/>
            <p:nvPr/>
          </p:nvSpPr>
          <p:spPr>
            <a:xfrm>
              <a:off x="4000496" y="5429264"/>
              <a:ext cx="2928958" cy="3571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 Rounded MT Bold" pitchFamily="34" charset="0"/>
                </a:rPr>
                <a:t>WHERE</a:t>
              </a:r>
              <a:r>
                <a:rPr lang="tr-TR" sz="1000" dirty="0" smtClean="0">
                  <a:latin typeface="Arial Rounded MT Bold" pitchFamily="34" charset="0"/>
                </a:rPr>
                <a:t> IS THE</a:t>
              </a:r>
              <a:r>
                <a:rPr lang="en-US" sz="1000" dirty="0" smtClean="0">
                  <a:latin typeface="Arial Rounded MT Bold" pitchFamily="34" charset="0"/>
                </a:rPr>
                <a:t> HEART </a:t>
              </a:r>
              <a:r>
                <a:rPr lang="tr-TR" sz="1000" dirty="0" smtClean="0">
                  <a:latin typeface="Arial Rounded MT Bold" pitchFamily="34" charset="0"/>
                </a:rPr>
                <a:t>PATIENT DENSITY’S INCREASE?</a:t>
              </a:r>
              <a:endParaRPr lang="tr-TR" sz="1000" dirty="0">
                <a:latin typeface="Arial Rounded MT Bold" pitchFamily="34" charset="0"/>
              </a:endParaRPr>
            </a:p>
          </p:txBody>
        </p:sp>
      </p:grpSp>
      <p:sp>
        <p:nvSpPr>
          <p:cNvPr id="19" name="18 Yuvarlatılmış Dikdörtgen"/>
          <p:cNvSpPr/>
          <p:nvPr/>
        </p:nvSpPr>
        <p:spPr>
          <a:xfrm>
            <a:off x="142844" y="6215082"/>
            <a:ext cx="8858312" cy="285728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THIS PICTURES ARE INTERESTED WITH DIFFERENT SOCIAL FABRIC ANALYSIS ON THE CITY</a:t>
            </a:r>
            <a:endParaRPr lang="tr-TR" sz="1400" dirty="0">
              <a:solidFill>
                <a:schemeClr val="bg1"/>
              </a:solidFill>
            </a:endParaRPr>
          </a:p>
        </p:txBody>
      </p:sp>
      <p:grpSp>
        <p:nvGrpSpPr>
          <p:cNvPr id="11" name="28 Grup"/>
          <p:cNvGrpSpPr/>
          <p:nvPr/>
        </p:nvGrpSpPr>
        <p:grpSpPr>
          <a:xfrm>
            <a:off x="2784407" y="928670"/>
            <a:ext cx="3716419" cy="5101200"/>
            <a:chOff x="2784407" y="928670"/>
            <a:chExt cx="3716419" cy="5101200"/>
          </a:xfrm>
        </p:grpSpPr>
        <p:pic>
          <p:nvPicPr>
            <p:cNvPr id="18" name="Picture 2"/>
            <p:cNvPicPr preferRelativeResize="0"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784407" y="928670"/>
              <a:ext cx="3716419" cy="510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27 Yuvarlatılmış Dikdörtgen"/>
            <p:cNvSpPr/>
            <p:nvPr/>
          </p:nvSpPr>
          <p:spPr>
            <a:xfrm>
              <a:off x="2928926" y="5429264"/>
              <a:ext cx="2928958" cy="3571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000" dirty="0" smtClean="0">
                  <a:latin typeface="Arial Rounded MT Bold" pitchFamily="34" charset="0"/>
                </a:rPr>
                <a:t>WHICH HOMES HAS MAXIMUM SALARY AND MINIMUM SALARY?</a:t>
              </a:r>
              <a:endParaRPr lang="tr-TR" sz="1000" dirty="0">
                <a:latin typeface="Arial Rounded MT Bold" pitchFamily="34" charset="0"/>
              </a:endParaRPr>
            </a:p>
          </p:txBody>
        </p:sp>
      </p:grpSp>
      <p:grpSp>
        <p:nvGrpSpPr>
          <p:cNvPr id="14" name="26 Grup"/>
          <p:cNvGrpSpPr/>
          <p:nvPr/>
        </p:nvGrpSpPr>
        <p:grpSpPr>
          <a:xfrm>
            <a:off x="3643306" y="928670"/>
            <a:ext cx="4214842" cy="5101200"/>
            <a:chOff x="3643306" y="928670"/>
            <a:chExt cx="4214842" cy="5101200"/>
          </a:xfrm>
        </p:grpSpPr>
        <p:grpSp>
          <p:nvGrpSpPr>
            <p:cNvPr id="16" name="19 Grup"/>
            <p:cNvGrpSpPr/>
            <p:nvPr/>
          </p:nvGrpSpPr>
          <p:grpSpPr>
            <a:xfrm>
              <a:off x="3643306" y="928670"/>
              <a:ext cx="4214842" cy="5101200"/>
              <a:chOff x="4024306" y="0"/>
              <a:chExt cx="5881694" cy="6858000"/>
            </a:xfrm>
          </p:grpSpPr>
          <p:pic>
            <p:nvPicPr>
              <p:cNvPr id="21" name="26 Resim" descr="kurumlar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024306" y="0"/>
                <a:ext cx="5881694" cy="528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27 Resim" descr="kurumlejand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024306" y="5214938"/>
                <a:ext cx="5881694" cy="1643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" name="25 Yuvarlatılmış Dikdörtgen"/>
            <p:cNvSpPr/>
            <p:nvPr/>
          </p:nvSpPr>
          <p:spPr>
            <a:xfrm>
              <a:off x="3786182" y="5500702"/>
              <a:ext cx="2928958" cy="3571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000" dirty="0" smtClean="0">
                  <a:latin typeface="Arial Rounded MT Bold" pitchFamily="34" charset="0"/>
                </a:rPr>
                <a:t>WHICH FOUNDATION AND ASSOCIATION DISTRIBUTE AID ON GEOGRAPHY?</a:t>
              </a:r>
              <a:endParaRPr lang="tr-TR" sz="1000" dirty="0">
                <a:latin typeface="Arial Rounded MT Bold" pitchFamily="34" charset="0"/>
              </a:endParaRPr>
            </a:p>
          </p:txBody>
        </p:sp>
      </p:grpSp>
      <p:grpSp>
        <p:nvGrpSpPr>
          <p:cNvPr id="20" name="24 Grup"/>
          <p:cNvGrpSpPr/>
          <p:nvPr/>
        </p:nvGrpSpPr>
        <p:grpSpPr>
          <a:xfrm>
            <a:off x="5214942" y="928670"/>
            <a:ext cx="3714776" cy="5072098"/>
            <a:chOff x="5214942" y="928670"/>
            <a:chExt cx="3714776" cy="5072098"/>
          </a:xfrm>
        </p:grpSpPr>
        <p:pic>
          <p:nvPicPr>
            <p:cNvPr id="23" name="Picture 2"/>
            <p:cNvPicPr preferRelativeResize="0">
              <a:picLocks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5214942" y="928670"/>
              <a:ext cx="3714776" cy="5072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23 Yuvarlatılmış Dikdörtgen"/>
            <p:cNvSpPr/>
            <p:nvPr/>
          </p:nvSpPr>
          <p:spPr>
            <a:xfrm>
              <a:off x="5357818" y="5572140"/>
              <a:ext cx="2928958" cy="3571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000" dirty="0" smtClean="0">
                  <a:latin typeface="Arial Rounded MT Bold" pitchFamily="34" charset="0"/>
                </a:rPr>
                <a:t>WHICH HOMES HAS NEEDS PERSON AND HANDICAPPED PERSON?</a:t>
              </a:r>
              <a:endParaRPr lang="tr-TR" sz="1000" dirty="0">
                <a:latin typeface="Arial Rounded MT Bold" pitchFamily="34" charset="0"/>
              </a:endParaRPr>
            </a:p>
          </p:txBody>
        </p:sp>
      </p:grpSp>
      <p:sp>
        <p:nvSpPr>
          <p:cNvPr id="40" name="39 Yuvarlatılmış Dikdörtgen"/>
          <p:cNvSpPr/>
          <p:nvPr/>
        </p:nvSpPr>
        <p:spPr>
          <a:xfrm>
            <a:off x="142844" y="928670"/>
            <a:ext cx="2643206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latin typeface="Arial Rounded MT Bold" pitchFamily="34" charset="0"/>
              </a:rPr>
              <a:t>SOCIAL FABRIC ANALYSIS</a:t>
            </a:r>
            <a:endParaRPr lang="tr-TR" sz="1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Maiandra GD" pitchFamily="34" charset="0"/>
              </a:rPr>
              <a:t>WHICH DO WE CREATE ANALYSIS FOR METROPOLITAN MUNICIPALITY ?</a:t>
            </a:r>
            <a:endParaRPr lang="tr-TR" sz="1500" dirty="0">
              <a:latin typeface="Maiandra GD" pitchFamily="34" charset="0"/>
            </a:endParaRPr>
          </a:p>
        </p:txBody>
      </p:sp>
      <p:pic>
        <p:nvPicPr>
          <p:cNvPr id="11" name="4 İçerik Yer Tutucusu" descr="issizlik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9040" y="943308"/>
            <a:ext cx="5017257" cy="5589240"/>
          </a:xfrm>
        </p:spPr>
      </p:pic>
      <p:sp>
        <p:nvSpPr>
          <p:cNvPr id="12" name="5 Metin kutusu"/>
          <p:cNvSpPr txBox="1"/>
          <p:nvPr/>
        </p:nvSpPr>
        <p:spPr>
          <a:xfrm>
            <a:off x="471950" y="6359900"/>
            <a:ext cx="40674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DENSITY OF UNEMPLOYED </a:t>
            </a:r>
            <a:r>
              <a:rPr lang="tr-TR" dirty="0" smtClean="0"/>
              <a:t>DISTRIBUTION</a:t>
            </a:r>
            <a:endParaRPr lang="tr-TR" dirty="0"/>
          </a:p>
        </p:txBody>
      </p:sp>
      <p:pic>
        <p:nvPicPr>
          <p:cNvPr id="13" name="18 Resim" descr="ANALİZ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404704"/>
            <a:ext cx="4918260" cy="368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5 Metin kutusu"/>
          <p:cNvSpPr txBox="1"/>
          <p:nvPr/>
        </p:nvSpPr>
        <p:spPr>
          <a:xfrm>
            <a:off x="4716016" y="4843477"/>
            <a:ext cx="40674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DETECTIVE POINT OF TARGET FOR POOR PERSON FROM GIS HYBRID ANALYSIS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33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WHICH GIS DATA DO WE COLLECT </a:t>
            </a:r>
            <a:r>
              <a:rPr lang="tr-TR" sz="2400" dirty="0" smtClean="0">
                <a:latin typeface="Maiandra GD" pitchFamily="34" charset="0"/>
              </a:rPr>
              <a:t>?</a:t>
            </a:r>
            <a:endParaRPr lang="tr-TR" sz="2400" dirty="0">
              <a:latin typeface="Maiandra GD" pitchFamily="34" charset="0"/>
            </a:endParaRPr>
          </a:p>
        </p:txBody>
      </p:sp>
      <p:pic>
        <p:nvPicPr>
          <p:cNvPr id="11" name="10 Resim" descr="im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071546"/>
            <a:ext cx="4112392" cy="3357586"/>
          </a:xfrm>
          <a:prstGeom prst="rect">
            <a:avLst/>
          </a:prstGeom>
        </p:spPr>
      </p:pic>
      <p:sp>
        <p:nvSpPr>
          <p:cNvPr id="13" name="12 Yuvarlatılmış Dikdörtgen"/>
          <p:cNvSpPr/>
          <p:nvPr/>
        </p:nvSpPr>
        <p:spPr>
          <a:xfrm>
            <a:off x="142844" y="5929330"/>
            <a:ext cx="8858312" cy="785794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300" dirty="0" smtClean="0"/>
              <a:t>CITY PLAN AND MASTER PLAN WERE COLLECTED FROM METROPOLITAN MUNICIPALITY AND DISTRICT MUNICIPALITIES</a:t>
            </a:r>
          </a:p>
          <a:p>
            <a:pPr>
              <a:buFont typeface="Wingdings" pitchFamily="2" charset="2"/>
              <a:buChar char="ü"/>
            </a:pPr>
            <a:r>
              <a:rPr lang="tr-TR" sz="1400" dirty="0" smtClean="0"/>
              <a:t>CONVERSION CAD TO GIS FILE SYSTEM WITH TOPOLOGY</a:t>
            </a:r>
          </a:p>
          <a:p>
            <a:pPr>
              <a:buFont typeface="Wingdings" pitchFamily="2" charset="2"/>
              <a:buChar char="ü"/>
            </a:pPr>
            <a:r>
              <a:rPr lang="tr-TR" sz="1400" dirty="0" smtClean="0"/>
              <a:t>ENTEGRATED THIS DATA IN TO GIS</a:t>
            </a:r>
          </a:p>
          <a:p>
            <a:pPr>
              <a:buFont typeface="Wingdings" pitchFamily="2" charset="2"/>
              <a:buChar char="ü"/>
            </a:pPr>
            <a:endParaRPr lang="tr-TR" sz="1400" dirty="0"/>
          </a:p>
        </p:txBody>
      </p:sp>
      <p:sp>
        <p:nvSpPr>
          <p:cNvPr id="14" name="13 Yuvarlatılmış Dikdörtgen"/>
          <p:cNvSpPr/>
          <p:nvPr/>
        </p:nvSpPr>
        <p:spPr>
          <a:xfrm>
            <a:off x="1428728" y="4500570"/>
            <a:ext cx="2214578" cy="500066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CITY PLAN </a:t>
            </a:r>
          </a:p>
          <a:p>
            <a:pPr algn="ctr"/>
            <a:r>
              <a:rPr lang="tr-TR" sz="1300" dirty="0" smtClean="0">
                <a:latin typeface="Arial Rounded MT Bold" pitchFamily="34" charset="0"/>
              </a:rPr>
              <a:t>MAP SCALE: 1/1.000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16" name="15 Resim" descr="nazimpl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071546"/>
            <a:ext cx="4326805" cy="3373305"/>
          </a:xfrm>
          <a:prstGeom prst="rect">
            <a:avLst/>
          </a:prstGeom>
        </p:spPr>
      </p:pic>
      <p:sp>
        <p:nvSpPr>
          <p:cNvPr id="17" name="16 Yuvarlatılmış Dikdörtgen"/>
          <p:cNvSpPr/>
          <p:nvPr/>
        </p:nvSpPr>
        <p:spPr>
          <a:xfrm>
            <a:off x="5429256" y="4500570"/>
            <a:ext cx="2214578" cy="500066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MASTER PLAN</a:t>
            </a:r>
          </a:p>
          <a:p>
            <a:pPr algn="ctr"/>
            <a:r>
              <a:rPr lang="tr-TR" sz="1300" dirty="0" smtClean="0">
                <a:latin typeface="Arial Rounded MT Bold" pitchFamily="34" charset="0"/>
              </a:rPr>
              <a:t>MAP SCALE: 1/50.000</a:t>
            </a:r>
            <a:endParaRPr lang="tr-TR" sz="13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1027"/>
          <p:cNvPicPr>
            <a:picLocks noChangeAspect="1" noChangeArrowheads="1"/>
          </p:cNvPicPr>
          <p:nvPr/>
        </p:nvPicPr>
        <p:blipFill>
          <a:blip r:embed="rId2" cstate="print"/>
          <a:srcRect l="3334" t="11560" r="23334" b="144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Oval"/>
          <p:cNvSpPr/>
          <p:nvPr/>
        </p:nvSpPr>
        <p:spPr>
          <a:xfrm>
            <a:off x="1979712" y="2204864"/>
            <a:ext cx="1512168" cy="136815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Oval"/>
          <p:cNvSpPr/>
          <p:nvPr/>
        </p:nvSpPr>
        <p:spPr>
          <a:xfrm>
            <a:off x="2339752" y="4221088"/>
            <a:ext cx="1728192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3851920" y="2852936"/>
            <a:ext cx="1728192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Şimşek İşareti"/>
          <p:cNvSpPr/>
          <p:nvPr/>
        </p:nvSpPr>
        <p:spPr>
          <a:xfrm>
            <a:off x="2915816" y="4725144"/>
            <a:ext cx="504056" cy="50405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Şimşek İşareti"/>
          <p:cNvSpPr/>
          <p:nvPr/>
        </p:nvSpPr>
        <p:spPr>
          <a:xfrm>
            <a:off x="4211960" y="3356992"/>
            <a:ext cx="720080" cy="648072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Gülen Yüz"/>
          <p:cNvSpPr/>
          <p:nvPr/>
        </p:nvSpPr>
        <p:spPr>
          <a:xfrm>
            <a:off x="2411760" y="2708920"/>
            <a:ext cx="720080" cy="4320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1706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WHICH GIS DATA DO WE COLLECT </a:t>
            </a:r>
            <a:r>
              <a:rPr lang="tr-TR" sz="2400" dirty="0" smtClean="0">
                <a:latin typeface="Maiandra GD" pitchFamily="34" charset="0"/>
              </a:rPr>
              <a:t>?</a:t>
            </a:r>
            <a:endParaRPr lang="tr-TR" sz="2400" dirty="0">
              <a:latin typeface="Maiandra GD" pitchFamily="34" charset="0"/>
            </a:endParaRPr>
          </a:p>
        </p:txBody>
      </p:sp>
      <p:pic>
        <p:nvPicPr>
          <p:cNvPr id="12" name="11 Resim" descr="kanalizasy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000108"/>
            <a:ext cx="2071702" cy="115597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12 Resim" descr="tatllisu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5" y="2214554"/>
            <a:ext cx="2071702" cy="122018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13 Resim" descr="meda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3500438"/>
            <a:ext cx="2076486" cy="121444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14 Resim" descr="gazne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4786322"/>
            <a:ext cx="2071702" cy="11902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15 Yuvarlatılmış Dikdörtgen"/>
          <p:cNvSpPr/>
          <p:nvPr/>
        </p:nvSpPr>
        <p:spPr>
          <a:xfrm>
            <a:off x="2928926" y="1428736"/>
            <a:ext cx="5286412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CANALIZATION LINE FROM COMPANY OF WATER AND SEWER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17" name="16 Yuvarlatılmış Dikdörtgen"/>
          <p:cNvSpPr/>
          <p:nvPr/>
        </p:nvSpPr>
        <p:spPr>
          <a:xfrm>
            <a:off x="2928926" y="2571744"/>
            <a:ext cx="5286412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WATER LINE FROM COMPANY OF WATER AND SEWER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18" name="17 Yuvarlatılmış Dikdörtgen"/>
          <p:cNvSpPr/>
          <p:nvPr/>
        </p:nvSpPr>
        <p:spPr>
          <a:xfrm>
            <a:off x="2928926" y="3786190"/>
            <a:ext cx="5286412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ELECTRICITY LINE FROM COMPANY OF ELECTRICITY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19" name="18 Yuvarlatılmış Dikdörtgen"/>
          <p:cNvSpPr/>
          <p:nvPr/>
        </p:nvSpPr>
        <p:spPr>
          <a:xfrm>
            <a:off x="2928926" y="5143512"/>
            <a:ext cx="5286412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GAS LINE FROM COMPANY OF GAS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0" name="19 Yuvarlatılmış Dikdörtgen"/>
          <p:cNvSpPr/>
          <p:nvPr/>
        </p:nvSpPr>
        <p:spPr>
          <a:xfrm>
            <a:off x="142844" y="5929330"/>
            <a:ext cx="8858312" cy="785794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UTILITIES NETWORK MAPS WERE COLLECTED FROM UTILITIES COMPANIES</a:t>
            </a:r>
          </a:p>
          <a:p>
            <a:pPr>
              <a:buFont typeface="Wingdings" pitchFamily="2" charset="2"/>
              <a:buChar char="ü"/>
            </a:pPr>
            <a:r>
              <a:rPr lang="tr-TR" sz="1400" dirty="0" smtClean="0"/>
              <a:t>CREATED BASE MAP WITH SAME COORDINATE FROM COLLECTED DATA AFTER THE DATA PROCESSED</a:t>
            </a:r>
          </a:p>
          <a:p>
            <a:pPr>
              <a:buFont typeface="Wingdings" pitchFamily="2" charset="2"/>
              <a:buChar char="ü"/>
            </a:pPr>
            <a:r>
              <a:rPr lang="tr-TR" sz="1400" dirty="0" smtClean="0"/>
              <a:t>THIS DATA WAS INTEGRATED IN TO GIS</a:t>
            </a:r>
          </a:p>
          <a:p>
            <a:pPr>
              <a:buFont typeface="Wingdings" pitchFamily="2" charset="2"/>
              <a:buChar char="ü"/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4318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b="1" dirty="0" smtClean="0">
                <a:latin typeface="Maiandra GD" pitchFamily="34" charset="0"/>
              </a:rPr>
              <a:t>WHICH WORKFLOW DO WE DETERMINE FOR GIS </a:t>
            </a:r>
            <a:r>
              <a:rPr lang="tr-TR" sz="2100" dirty="0" smtClean="0">
                <a:latin typeface="Maiandra GD" pitchFamily="34" charset="0"/>
              </a:rPr>
              <a:t>?</a:t>
            </a:r>
            <a:endParaRPr lang="tr-TR" sz="2100" dirty="0">
              <a:latin typeface="Maiandra GD" pitchFamily="34" charset="0"/>
            </a:endParaRPr>
          </a:p>
        </p:txBody>
      </p:sp>
      <p:sp>
        <p:nvSpPr>
          <p:cNvPr id="11" name="10 Yuvarlatılmış Dikdörtgen"/>
          <p:cNvSpPr/>
          <p:nvPr/>
        </p:nvSpPr>
        <p:spPr>
          <a:xfrm>
            <a:off x="71406" y="857232"/>
            <a:ext cx="2340354" cy="1040946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FIRST TIME </a:t>
            </a:r>
            <a:r>
              <a:rPr lang="tr-TR" sz="1300" dirty="0" smtClean="0">
                <a:solidFill>
                  <a:srgbClr val="FFFF00"/>
                </a:solidFill>
                <a:latin typeface="Arial Rounded MT Bold" pitchFamily="34" charset="0"/>
              </a:rPr>
              <a:t>e-SIGN&amp;GIS</a:t>
            </a:r>
            <a:r>
              <a:rPr lang="tr-TR" sz="1300" dirty="0" smtClean="0">
                <a:latin typeface="Arial Rounded MT Bold" pitchFamily="34" charset="0"/>
              </a:rPr>
              <a:t> BASED </a:t>
            </a:r>
          </a:p>
          <a:p>
            <a:pPr algn="ctr"/>
            <a:r>
              <a:rPr lang="tr-TR" sz="1300" dirty="0" smtClean="0">
                <a:latin typeface="Arial Rounded MT Bold" pitchFamily="34" charset="0"/>
              </a:rPr>
              <a:t>UTILITIES PROJECTS WORKFLOW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12" name="11 Yuvarlatılmış Dikdörtgen"/>
          <p:cNvSpPr/>
          <p:nvPr/>
        </p:nvSpPr>
        <p:spPr>
          <a:xfrm>
            <a:off x="142844" y="6249576"/>
            <a:ext cx="8858312" cy="571480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100" dirty="0" smtClean="0"/>
              <a:t>THIS SCHEMA IS WORKFLOW FOR UTILITIES, THIS WORKFLOW USED AFTER UIS, WE ONLY INTEGRATED PRESENT SITUATION FOR UTILITIES IN TO GIS WITH E-SIGN, THIS SIGN APPROVED “THE SCIENTIFIC AND TECHNOLOGICAL RESEARCH COUNCIL”-TUBITAK. </a:t>
            </a:r>
            <a:r>
              <a:rPr lang="tr-TR" sz="1000" dirty="0" smtClean="0"/>
              <a:t>INFRASTRUCTURE COMPANIES SHARING DATA WITH “DATA SHARING PROTOCOLS”</a:t>
            </a:r>
            <a:endParaRPr lang="tr-TR" sz="1000" dirty="0"/>
          </a:p>
        </p:txBody>
      </p:sp>
      <p:sp>
        <p:nvSpPr>
          <p:cNvPr id="13" name="12 Yuvarlatılmış Dikdörtgen"/>
          <p:cNvSpPr/>
          <p:nvPr/>
        </p:nvSpPr>
        <p:spPr>
          <a:xfrm>
            <a:off x="7858148" y="1071546"/>
            <a:ext cx="1143008" cy="428628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>
                <a:latin typeface="Arial Rounded MT Bold" pitchFamily="34" charset="0"/>
              </a:rPr>
              <a:t>APPROVAL </a:t>
            </a:r>
          </a:p>
          <a:p>
            <a:pPr algn="ctr"/>
            <a:r>
              <a:rPr lang="tr-TR" sz="1100" dirty="0" smtClean="0">
                <a:latin typeface="Arial Rounded MT Bold" pitchFamily="34" charset="0"/>
              </a:rPr>
              <a:t>MECHANISM</a:t>
            </a:r>
            <a:endParaRPr lang="tr-TR" sz="1100" dirty="0">
              <a:latin typeface="Arial Rounded MT Bold" pitchFamily="34" charset="0"/>
            </a:endParaRPr>
          </a:p>
        </p:txBody>
      </p:sp>
      <p:sp>
        <p:nvSpPr>
          <p:cNvPr id="14" name="13 Yuvarlatılmış Dikdörtgen"/>
          <p:cNvSpPr/>
          <p:nvPr/>
        </p:nvSpPr>
        <p:spPr>
          <a:xfrm>
            <a:off x="3819520" y="894176"/>
            <a:ext cx="1285884" cy="5000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EXCAVATION PROJECTS</a:t>
            </a:r>
            <a:endParaRPr lang="tr-TR" sz="1200" dirty="0"/>
          </a:p>
        </p:txBody>
      </p:sp>
      <p:sp>
        <p:nvSpPr>
          <p:cNvPr id="15" name="14 Yuvarlatılmış Dikdörtgen"/>
          <p:cNvSpPr/>
          <p:nvPr/>
        </p:nvSpPr>
        <p:spPr>
          <a:xfrm>
            <a:off x="3786182" y="1537118"/>
            <a:ext cx="1357322" cy="5000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INFRASTRUCTURE COMPANIES</a:t>
            </a:r>
            <a:endParaRPr lang="tr-TR" sz="1200" dirty="0"/>
          </a:p>
        </p:txBody>
      </p:sp>
      <p:cxnSp>
        <p:nvCxnSpPr>
          <p:cNvPr id="16" name="15 Düz Ok Bağlayıcısı"/>
          <p:cNvCxnSpPr>
            <a:stCxn id="14" idx="2"/>
            <a:endCxn id="15" idx="0"/>
          </p:cNvCxnSpPr>
          <p:nvPr/>
        </p:nvCxnSpPr>
        <p:spPr>
          <a:xfrm rot="16200000" flipH="1">
            <a:off x="4392214" y="1464489"/>
            <a:ext cx="142876" cy="2381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16 Düz Ok Bağlayıcısı"/>
          <p:cNvCxnSpPr/>
          <p:nvPr/>
        </p:nvCxnSpPr>
        <p:spPr>
          <a:xfrm>
            <a:off x="5357818" y="1446336"/>
            <a:ext cx="500066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17 Grup"/>
          <p:cNvGrpSpPr/>
          <p:nvPr/>
        </p:nvGrpSpPr>
        <p:grpSpPr>
          <a:xfrm>
            <a:off x="5786446" y="894176"/>
            <a:ext cx="785818" cy="973084"/>
            <a:chOff x="5688374" y="1785926"/>
            <a:chExt cx="785818" cy="973084"/>
          </a:xfrm>
        </p:grpSpPr>
        <p:pic>
          <p:nvPicPr>
            <p:cNvPr id="19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7884" y="1785926"/>
              <a:ext cx="450320" cy="462491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2">
                  <a:lumMod val="40000"/>
                  <a:lumOff val="6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19 Yuvarlatılmış Dikdörtgen"/>
            <p:cNvSpPr/>
            <p:nvPr/>
          </p:nvSpPr>
          <p:spPr>
            <a:xfrm>
              <a:off x="5688374" y="2473258"/>
              <a:ext cx="785818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900" b="1" dirty="0" smtClean="0">
                  <a:solidFill>
                    <a:schemeClr val="bg1"/>
                  </a:solidFill>
                </a:rPr>
                <a:t>E-SIGN– </a:t>
              </a:r>
              <a:r>
                <a:rPr lang="tr-TR" sz="1400" b="1" dirty="0" smtClean="0">
                  <a:solidFill>
                    <a:schemeClr val="bg1"/>
                  </a:solidFill>
                </a:rPr>
                <a:t>1</a:t>
              </a:r>
              <a:r>
                <a:rPr lang="tr-TR" sz="900" b="1" dirty="0" smtClean="0">
                  <a:solidFill>
                    <a:schemeClr val="bg1"/>
                  </a:solidFill>
                </a:rPr>
                <a:t>A</a:t>
              </a:r>
              <a:endParaRPr lang="tr-TR" sz="9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20 Düz Bağlayıcı"/>
            <p:cNvCxnSpPr>
              <a:stCxn id="20" idx="0"/>
              <a:endCxn id="19" idx="1"/>
            </p:cNvCxnSpPr>
            <p:nvPr/>
          </p:nvCxnSpPr>
          <p:spPr>
            <a:xfrm rot="5400000" flipH="1" flipV="1">
              <a:off x="5969743" y="2359958"/>
              <a:ext cx="224841" cy="1761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21 Grup"/>
          <p:cNvGrpSpPr/>
          <p:nvPr/>
        </p:nvGrpSpPr>
        <p:grpSpPr>
          <a:xfrm>
            <a:off x="6786578" y="894176"/>
            <a:ext cx="785818" cy="973084"/>
            <a:chOff x="6688506" y="1785926"/>
            <a:chExt cx="785818" cy="973084"/>
          </a:xfrm>
        </p:grpSpPr>
        <p:pic>
          <p:nvPicPr>
            <p:cNvPr id="23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16" y="1785926"/>
              <a:ext cx="450320" cy="462491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2">
                  <a:lumMod val="40000"/>
                  <a:lumOff val="6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23 Yuvarlatılmış Dikdörtgen"/>
            <p:cNvSpPr/>
            <p:nvPr/>
          </p:nvSpPr>
          <p:spPr>
            <a:xfrm>
              <a:off x="6688506" y="2473258"/>
              <a:ext cx="785818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900" b="1" dirty="0" smtClean="0">
                  <a:solidFill>
                    <a:schemeClr val="bg1"/>
                  </a:solidFill>
                </a:rPr>
                <a:t>E-SIGN– </a:t>
              </a:r>
              <a:r>
                <a:rPr lang="tr-TR" sz="1400" b="1" dirty="0" smtClean="0">
                  <a:solidFill>
                    <a:schemeClr val="bg1"/>
                  </a:solidFill>
                </a:rPr>
                <a:t>1</a:t>
              </a:r>
              <a:r>
                <a:rPr lang="tr-TR" sz="900" b="1" dirty="0" smtClean="0">
                  <a:solidFill>
                    <a:schemeClr val="bg1"/>
                  </a:solidFill>
                </a:rPr>
                <a:t>B</a:t>
              </a:r>
              <a:endParaRPr lang="tr-TR" sz="9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24 Düz Bağlayıcı"/>
            <p:cNvCxnSpPr>
              <a:stCxn id="24" idx="0"/>
              <a:endCxn id="23" idx="1"/>
            </p:cNvCxnSpPr>
            <p:nvPr/>
          </p:nvCxnSpPr>
          <p:spPr>
            <a:xfrm rot="5400000" flipH="1" flipV="1">
              <a:off x="6969875" y="2359958"/>
              <a:ext cx="224841" cy="1761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25 Yuvarlatılmış Dikdörtgen"/>
          <p:cNvSpPr/>
          <p:nvPr/>
        </p:nvSpPr>
        <p:spPr>
          <a:xfrm>
            <a:off x="2214546" y="2394374"/>
            <a:ext cx="1428760" cy="5000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TRAFFIC</a:t>
            </a:r>
          </a:p>
          <a:p>
            <a:pPr algn="ctr"/>
            <a:r>
              <a:rPr lang="tr-TR" sz="1200" dirty="0" smtClean="0"/>
              <a:t>SIGNALIZATION</a:t>
            </a:r>
            <a:endParaRPr lang="tr-TR" sz="1200" dirty="0"/>
          </a:p>
        </p:txBody>
      </p:sp>
      <p:sp>
        <p:nvSpPr>
          <p:cNvPr id="27" name="26 Yuvarlatılmış Dikdörtgen"/>
          <p:cNvSpPr/>
          <p:nvPr/>
        </p:nvSpPr>
        <p:spPr>
          <a:xfrm>
            <a:off x="6143636" y="2394374"/>
            <a:ext cx="1428760" cy="5000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KBB ROAD BUREAU</a:t>
            </a:r>
            <a:endParaRPr lang="tr-TR" sz="1100" dirty="0"/>
          </a:p>
        </p:txBody>
      </p:sp>
      <p:sp>
        <p:nvSpPr>
          <p:cNvPr id="28" name="27 Yuvarlatılmış Dikdörtgen"/>
          <p:cNvSpPr/>
          <p:nvPr/>
        </p:nvSpPr>
        <p:spPr>
          <a:xfrm>
            <a:off x="6143636" y="2965878"/>
            <a:ext cx="1428760" cy="5000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KARATAY ROAD BUREAU</a:t>
            </a:r>
            <a:endParaRPr lang="tr-TR" sz="1100" dirty="0"/>
          </a:p>
        </p:txBody>
      </p:sp>
      <p:sp>
        <p:nvSpPr>
          <p:cNvPr id="29" name="28 Yuvarlatılmış Dikdörtgen"/>
          <p:cNvSpPr/>
          <p:nvPr/>
        </p:nvSpPr>
        <p:spPr>
          <a:xfrm>
            <a:off x="6143636" y="3537382"/>
            <a:ext cx="1428760" cy="5000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MERAM ROAD BUREAU</a:t>
            </a:r>
            <a:endParaRPr lang="tr-TR" sz="1100" dirty="0"/>
          </a:p>
        </p:txBody>
      </p:sp>
      <p:sp>
        <p:nvSpPr>
          <p:cNvPr id="30" name="29 Yuvarlatılmış Dikdörtgen"/>
          <p:cNvSpPr/>
          <p:nvPr/>
        </p:nvSpPr>
        <p:spPr>
          <a:xfrm>
            <a:off x="6143636" y="4108886"/>
            <a:ext cx="1428760" cy="5000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SELÇUKLU ROAD BUREAU</a:t>
            </a:r>
            <a:endParaRPr lang="tr-TR" sz="1100" dirty="0"/>
          </a:p>
        </p:txBody>
      </p:sp>
      <p:grpSp>
        <p:nvGrpSpPr>
          <p:cNvPr id="6" name="30 Grup"/>
          <p:cNvGrpSpPr/>
          <p:nvPr/>
        </p:nvGrpSpPr>
        <p:grpSpPr>
          <a:xfrm>
            <a:off x="8072462" y="3202477"/>
            <a:ext cx="785818" cy="973084"/>
            <a:chOff x="6688506" y="1785926"/>
            <a:chExt cx="785818" cy="973084"/>
          </a:xfrm>
        </p:grpSpPr>
        <p:pic>
          <p:nvPicPr>
            <p:cNvPr id="32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16" y="1785926"/>
              <a:ext cx="450320" cy="462491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32 Yuvarlatılmış Dikdörtgen"/>
            <p:cNvSpPr/>
            <p:nvPr/>
          </p:nvSpPr>
          <p:spPr>
            <a:xfrm>
              <a:off x="6688506" y="2473258"/>
              <a:ext cx="785818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900" b="1" dirty="0" smtClean="0">
                  <a:solidFill>
                    <a:schemeClr val="bg1"/>
                  </a:solidFill>
                </a:rPr>
                <a:t>E-SIGN– </a:t>
              </a:r>
              <a:r>
                <a:rPr lang="tr-TR" sz="1400" b="1" dirty="0" smtClean="0">
                  <a:solidFill>
                    <a:schemeClr val="bg1"/>
                  </a:solidFill>
                </a:rPr>
                <a:t>2</a:t>
              </a:r>
              <a:endParaRPr lang="tr-TR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33 Düz Bağlayıcı"/>
            <p:cNvCxnSpPr>
              <a:stCxn id="33" idx="0"/>
              <a:endCxn id="32" idx="1"/>
            </p:cNvCxnSpPr>
            <p:nvPr/>
          </p:nvCxnSpPr>
          <p:spPr>
            <a:xfrm rot="5400000" flipH="1" flipV="1">
              <a:off x="6969875" y="2359958"/>
              <a:ext cx="224841" cy="1761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34 Grup"/>
          <p:cNvGrpSpPr/>
          <p:nvPr/>
        </p:nvGrpSpPr>
        <p:grpSpPr>
          <a:xfrm>
            <a:off x="1071538" y="2037184"/>
            <a:ext cx="785818" cy="973084"/>
            <a:chOff x="6688506" y="1785926"/>
            <a:chExt cx="785818" cy="973084"/>
          </a:xfrm>
        </p:grpSpPr>
        <p:pic>
          <p:nvPicPr>
            <p:cNvPr id="36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16" y="1785926"/>
              <a:ext cx="450320" cy="462491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7" name="36 Yuvarlatılmış Dikdörtgen"/>
            <p:cNvSpPr/>
            <p:nvPr/>
          </p:nvSpPr>
          <p:spPr>
            <a:xfrm>
              <a:off x="6688506" y="2473258"/>
              <a:ext cx="785818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900" b="1" dirty="0" smtClean="0">
                  <a:solidFill>
                    <a:schemeClr val="bg1"/>
                  </a:solidFill>
                </a:rPr>
                <a:t>E-SIGN – </a:t>
              </a:r>
              <a:r>
                <a:rPr lang="tr-TR" sz="1400" b="1" dirty="0" smtClean="0">
                  <a:solidFill>
                    <a:schemeClr val="bg1"/>
                  </a:solidFill>
                </a:rPr>
                <a:t>3</a:t>
              </a:r>
              <a:endParaRPr lang="tr-TR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37 Düz Bağlayıcı"/>
            <p:cNvCxnSpPr>
              <a:stCxn id="37" idx="0"/>
              <a:endCxn id="36" idx="1"/>
            </p:cNvCxnSpPr>
            <p:nvPr/>
          </p:nvCxnSpPr>
          <p:spPr>
            <a:xfrm rot="5400000" flipH="1" flipV="1">
              <a:off x="6969875" y="2359958"/>
              <a:ext cx="224841" cy="1761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38 Düz Ok Bağlayıcısı"/>
          <p:cNvCxnSpPr/>
          <p:nvPr/>
        </p:nvCxnSpPr>
        <p:spPr>
          <a:xfrm>
            <a:off x="7643834" y="3488229"/>
            <a:ext cx="500066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39 Düz Ok Bağlayıcısı"/>
          <p:cNvCxnSpPr/>
          <p:nvPr/>
        </p:nvCxnSpPr>
        <p:spPr>
          <a:xfrm>
            <a:off x="1785918" y="2608688"/>
            <a:ext cx="357190" cy="1134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40 Dirsek Bağlayıcısı"/>
          <p:cNvCxnSpPr>
            <a:stCxn id="15" idx="2"/>
            <a:endCxn id="26" idx="0"/>
          </p:cNvCxnSpPr>
          <p:nvPr/>
        </p:nvCxnSpPr>
        <p:spPr>
          <a:xfrm rot="5400000">
            <a:off x="3518290" y="1447821"/>
            <a:ext cx="357190" cy="153591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41 Dirsek Bağlayıcısı"/>
          <p:cNvCxnSpPr>
            <a:stCxn id="15" idx="2"/>
            <a:endCxn id="27" idx="0"/>
          </p:cNvCxnSpPr>
          <p:nvPr/>
        </p:nvCxnSpPr>
        <p:spPr>
          <a:xfrm rot="16200000" flipH="1">
            <a:off x="5482834" y="1019192"/>
            <a:ext cx="357190" cy="239317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42 Çapraz Köşesi Kesik Dikdörtgen"/>
          <p:cNvSpPr/>
          <p:nvPr/>
        </p:nvSpPr>
        <p:spPr>
          <a:xfrm>
            <a:off x="4071934" y="2894440"/>
            <a:ext cx="1214446" cy="428628"/>
          </a:xfrm>
          <a:prstGeom prst="snip2Diag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AYKOME</a:t>
            </a:r>
            <a:endParaRPr lang="tr-TR" b="1" dirty="0">
              <a:solidFill>
                <a:schemeClr val="tx1"/>
              </a:solidFill>
            </a:endParaRPr>
          </a:p>
        </p:txBody>
      </p:sp>
      <p:cxnSp>
        <p:nvCxnSpPr>
          <p:cNvPr id="44" name="43 Şekil"/>
          <p:cNvCxnSpPr>
            <a:stCxn id="26" idx="2"/>
            <a:endCxn id="43" idx="2"/>
          </p:cNvCxnSpPr>
          <p:nvPr/>
        </p:nvCxnSpPr>
        <p:spPr>
          <a:xfrm rot="16200000" flipH="1">
            <a:off x="3393273" y="2430093"/>
            <a:ext cx="214314" cy="1143008"/>
          </a:xfrm>
          <a:prstGeom prst="bentConnector2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44 Şekil"/>
          <p:cNvCxnSpPr>
            <a:stCxn id="30" idx="2"/>
            <a:endCxn id="43" idx="0"/>
          </p:cNvCxnSpPr>
          <p:nvPr/>
        </p:nvCxnSpPr>
        <p:spPr>
          <a:xfrm rot="5400000" flipH="1">
            <a:off x="5322099" y="3073035"/>
            <a:ext cx="1500198" cy="1571636"/>
          </a:xfrm>
          <a:prstGeom prst="bentConnector4">
            <a:avLst>
              <a:gd name="adj1" fmla="val -15238"/>
              <a:gd name="adj2" fmla="val 72727"/>
            </a:avLst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45 Yuvarlatılmış Dikdörtgen"/>
          <p:cNvSpPr/>
          <p:nvPr/>
        </p:nvSpPr>
        <p:spPr>
          <a:xfrm>
            <a:off x="4643438" y="5180456"/>
            <a:ext cx="1000132" cy="285752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TELEKOM</a:t>
            </a:r>
            <a:endParaRPr lang="tr-TR" sz="1200" dirty="0"/>
          </a:p>
        </p:txBody>
      </p:sp>
      <p:sp>
        <p:nvSpPr>
          <p:cNvPr id="47" name="46 Yuvarlatılmış Dikdörtgen"/>
          <p:cNvSpPr/>
          <p:nvPr/>
        </p:nvSpPr>
        <p:spPr>
          <a:xfrm>
            <a:off x="5715008" y="5180456"/>
            <a:ext cx="1000132" cy="285752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ELECTRICITY</a:t>
            </a:r>
            <a:endParaRPr lang="tr-TR" sz="1200" dirty="0"/>
          </a:p>
        </p:txBody>
      </p:sp>
      <p:sp>
        <p:nvSpPr>
          <p:cNvPr id="48" name="47 Yuvarlatılmış Dikdörtgen"/>
          <p:cNvSpPr/>
          <p:nvPr/>
        </p:nvSpPr>
        <p:spPr>
          <a:xfrm>
            <a:off x="6786578" y="5180456"/>
            <a:ext cx="1000132" cy="285752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WATER</a:t>
            </a:r>
            <a:endParaRPr lang="tr-TR" sz="1200" dirty="0"/>
          </a:p>
        </p:txBody>
      </p:sp>
      <p:sp>
        <p:nvSpPr>
          <p:cNvPr id="49" name="48 Yuvarlatılmış Dikdörtgen"/>
          <p:cNvSpPr/>
          <p:nvPr/>
        </p:nvSpPr>
        <p:spPr>
          <a:xfrm>
            <a:off x="7858148" y="5180456"/>
            <a:ext cx="1000132" cy="285752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GAS</a:t>
            </a:r>
            <a:endParaRPr lang="tr-TR" sz="1200" dirty="0"/>
          </a:p>
        </p:txBody>
      </p:sp>
      <p:cxnSp>
        <p:nvCxnSpPr>
          <p:cNvPr id="50" name="49 Düz Bağlayıcı"/>
          <p:cNvCxnSpPr>
            <a:stCxn id="43" idx="1"/>
          </p:cNvCxnSpPr>
          <p:nvPr/>
        </p:nvCxnSpPr>
        <p:spPr>
          <a:xfrm rot="16200000" flipH="1">
            <a:off x="3875479" y="4126745"/>
            <a:ext cx="1643076" cy="35721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50 Düz Bağlayıcı"/>
          <p:cNvCxnSpPr/>
          <p:nvPr/>
        </p:nvCxnSpPr>
        <p:spPr>
          <a:xfrm>
            <a:off x="4714876" y="4966142"/>
            <a:ext cx="3643338" cy="158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51 Düz Ok Bağlayıcısı"/>
          <p:cNvCxnSpPr>
            <a:endCxn id="49" idx="0"/>
          </p:cNvCxnSpPr>
          <p:nvPr/>
        </p:nvCxnSpPr>
        <p:spPr>
          <a:xfrm rot="5400000">
            <a:off x="8251057" y="5073299"/>
            <a:ext cx="214314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52 Düz Ok Bağlayıcısı"/>
          <p:cNvCxnSpPr>
            <a:endCxn id="48" idx="0"/>
          </p:cNvCxnSpPr>
          <p:nvPr/>
        </p:nvCxnSpPr>
        <p:spPr>
          <a:xfrm rot="5400000">
            <a:off x="7179487" y="5073299"/>
            <a:ext cx="214314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53 Düz Ok Bağlayıcısı"/>
          <p:cNvCxnSpPr>
            <a:endCxn id="47" idx="0"/>
          </p:cNvCxnSpPr>
          <p:nvPr/>
        </p:nvCxnSpPr>
        <p:spPr>
          <a:xfrm rot="5400000">
            <a:off x="6107917" y="5073299"/>
            <a:ext cx="214314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54 Düz Ok Bağlayıcısı"/>
          <p:cNvCxnSpPr>
            <a:endCxn id="46" idx="0"/>
          </p:cNvCxnSpPr>
          <p:nvPr/>
        </p:nvCxnSpPr>
        <p:spPr>
          <a:xfrm rot="5400000">
            <a:off x="5036347" y="5073299"/>
            <a:ext cx="214314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55 Aşağı Ok"/>
          <p:cNvSpPr/>
          <p:nvPr/>
        </p:nvSpPr>
        <p:spPr>
          <a:xfrm>
            <a:off x="5250868" y="3394506"/>
            <a:ext cx="428628" cy="1473564"/>
          </a:xfrm>
          <a:prstGeom prst="downArrow">
            <a:avLst>
              <a:gd name="adj1" fmla="val 45858"/>
              <a:gd name="adj2" fmla="val 43787"/>
            </a:avLst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tr-TR" sz="900" b="1" dirty="0" smtClean="0"/>
              <a:t>PROVIDE</a:t>
            </a:r>
            <a:endParaRPr lang="tr-TR" sz="900" b="1" dirty="0"/>
          </a:p>
        </p:txBody>
      </p:sp>
      <p:grpSp>
        <p:nvGrpSpPr>
          <p:cNvPr id="22" name="56 Grup"/>
          <p:cNvGrpSpPr/>
          <p:nvPr/>
        </p:nvGrpSpPr>
        <p:grpSpPr>
          <a:xfrm>
            <a:off x="4857750" y="5573548"/>
            <a:ext cx="576901" cy="624796"/>
            <a:chOff x="6687585" y="1785925"/>
            <a:chExt cx="785710" cy="973083"/>
          </a:xfrm>
        </p:grpSpPr>
        <p:pic>
          <p:nvPicPr>
            <p:cNvPr id="58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074" y="1785925"/>
              <a:ext cx="450258" cy="46249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9" name="58 Yuvarlatılmış Dikdörtgen"/>
            <p:cNvSpPr/>
            <p:nvPr/>
          </p:nvSpPr>
          <p:spPr>
            <a:xfrm>
              <a:off x="6687585" y="2473256"/>
              <a:ext cx="785710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4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0" name="59 Düz Bağlayıcı"/>
            <p:cNvCxnSpPr>
              <a:stCxn id="59" idx="0"/>
              <a:endCxn id="58" idx="1"/>
            </p:cNvCxnSpPr>
            <p:nvPr/>
          </p:nvCxnSpPr>
          <p:spPr>
            <a:xfrm rot="5400000" flipH="1" flipV="1">
              <a:off x="6969875" y="2359957"/>
              <a:ext cx="224840" cy="1761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60 Grup"/>
          <p:cNvGrpSpPr/>
          <p:nvPr/>
        </p:nvGrpSpPr>
        <p:grpSpPr>
          <a:xfrm>
            <a:off x="5929320" y="5573572"/>
            <a:ext cx="576901" cy="624796"/>
            <a:chOff x="6687585" y="1785925"/>
            <a:chExt cx="785710" cy="973083"/>
          </a:xfrm>
        </p:grpSpPr>
        <p:pic>
          <p:nvPicPr>
            <p:cNvPr id="62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074" y="1785925"/>
              <a:ext cx="450258" cy="46249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3" name="62 Yuvarlatılmış Dikdörtgen"/>
            <p:cNvSpPr/>
            <p:nvPr/>
          </p:nvSpPr>
          <p:spPr>
            <a:xfrm>
              <a:off x="6687585" y="2473256"/>
              <a:ext cx="785710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4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4" name="63 Düz Bağlayıcı"/>
            <p:cNvCxnSpPr>
              <a:stCxn id="63" idx="0"/>
              <a:endCxn id="62" idx="1"/>
            </p:cNvCxnSpPr>
            <p:nvPr/>
          </p:nvCxnSpPr>
          <p:spPr>
            <a:xfrm rot="5400000" flipH="1" flipV="1">
              <a:off x="6969875" y="2359957"/>
              <a:ext cx="224840" cy="1761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64 Grup"/>
          <p:cNvGrpSpPr/>
          <p:nvPr/>
        </p:nvGrpSpPr>
        <p:grpSpPr>
          <a:xfrm>
            <a:off x="6995493" y="5573572"/>
            <a:ext cx="576901" cy="624796"/>
            <a:chOff x="6687585" y="1785925"/>
            <a:chExt cx="785710" cy="973083"/>
          </a:xfrm>
        </p:grpSpPr>
        <p:pic>
          <p:nvPicPr>
            <p:cNvPr id="66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074" y="1785925"/>
              <a:ext cx="450258" cy="46249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7" name="66 Yuvarlatılmış Dikdörtgen"/>
            <p:cNvSpPr/>
            <p:nvPr/>
          </p:nvSpPr>
          <p:spPr>
            <a:xfrm>
              <a:off x="6687585" y="2473256"/>
              <a:ext cx="785710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4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67 Düz Bağlayıcı"/>
            <p:cNvCxnSpPr>
              <a:stCxn id="67" idx="0"/>
              <a:endCxn id="66" idx="1"/>
            </p:cNvCxnSpPr>
            <p:nvPr/>
          </p:nvCxnSpPr>
          <p:spPr>
            <a:xfrm rot="5400000" flipH="1" flipV="1">
              <a:off x="6969875" y="2359957"/>
              <a:ext cx="224840" cy="1761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68 Grup"/>
          <p:cNvGrpSpPr/>
          <p:nvPr/>
        </p:nvGrpSpPr>
        <p:grpSpPr>
          <a:xfrm>
            <a:off x="8067065" y="5573572"/>
            <a:ext cx="576901" cy="624796"/>
            <a:chOff x="6687588" y="1785925"/>
            <a:chExt cx="785710" cy="973083"/>
          </a:xfrm>
        </p:grpSpPr>
        <p:pic>
          <p:nvPicPr>
            <p:cNvPr id="70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074" y="1785925"/>
              <a:ext cx="450258" cy="46249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1" name="70 Yuvarlatılmış Dikdörtgen"/>
            <p:cNvSpPr/>
            <p:nvPr/>
          </p:nvSpPr>
          <p:spPr>
            <a:xfrm>
              <a:off x="6687588" y="2473256"/>
              <a:ext cx="785710" cy="285752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4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2" name="71 Düz Bağlayıcı"/>
            <p:cNvCxnSpPr>
              <a:stCxn id="71" idx="0"/>
              <a:endCxn id="70" idx="1"/>
            </p:cNvCxnSpPr>
            <p:nvPr/>
          </p:nvCxnSpPr>
          <p:spPr>
            <a:xfrm rot="5400000" flipH="1" flipV="1">
              <a:off x="6969875" y="2359957"/>
              <a:ext cx="224840" cy="1761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72 Düz Bağlayıcı"/>
          <p:cNvCxnSpPr/>
          <p:nvPr/>
        </p:nvCxnSpPr>
        <p:spPr>
          <a:xfrm rot="10800000">
            <a:off x="4429124" y="5751960"/>
            <a:ext cx="285752" cy="158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73 Düz Ok Bağlayıcısı"/>
          <p:cNvCxnSpPr/>
          <p:nvPr/>
        </p:nvCxnSpPr>
        <p:spPr>
          <a:xfrm rot="5400000" flipH="1" flipV="1">
            <a:off x="3249603" y="4573233"/>
            <a:ext cx="2358248" cy="794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74 Düz Ok Bağlayıcısı"/>
          <p:cNvCxnSpPr/>
          <p:nvPr/>
        </p:nvCxnSpPr>
        <p:spPr>
          <a:xfrm rot="10800000" flipV="1">
            <a:off x="3286116" y="3321480"/>
            <a:ext cx="785818" cy="571504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75 Düz Ok Bağlayıcısı"/>
          <p:cNvCxnSpPr/>
          <p:nvPr/>
        </p:nvCxnSpPr>
        <p:spPr>
          <a:xfrm rot="10800000">
            <a:off x="2143108" y="3894572"/>
            <a:ext cx="1151886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76 Dikdörtgen"/>
          <p:cNvSpPr/>
          <p:nvPr/>
        </p:nvSpPr>
        <p:spPr>
          <a:xfrm>
            <a:off x="2285984" y="3251630"/>
            <a:ext cx="1000132" cy="571504"/>
          </a:xfrm>
          <a:prstGeom prst="rect">
            <a:avLst/>
          </a:prstGeom>
          <a:solidFill>
            <a:schemeClr val="accent1">
              <a:lumMod val="75000"/>
              <a:alpha val="81000"/>
            </a:schemeClr>
          </a:solidFill>
          <a:ln w="22225">
            <a:solidFill>
              <a:schemeClr val="bg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b="1" dirty="0" smtClean="0"/>
              <a:t>IF NOT PROVIDE OR COMING TO PROVIDE</a:t>
            </a:r>
            <a:endParaRPr lang="tr-TR" sz="900" b="1" dirty="0"/>
          </a:p>
        </p:txBody>
      </p:sp>
      <p:sp>
        <p:nvSpPr>
          <p:cNvPr id="78" name="77 Yuvarlatılmış Dikdörtgen"/>
          <p:cNvSpPr/>
          <p:nvPr/>
        </p:nvSpPr>
        <p:spPr>
          <a:xfrm>
            <a:off x="857224" y="3720779"/>
            <a:ext cx="1214446" cy="357190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CHIEF</a:t>
            </a:r>
            <a:endParaRPr lang="tr-TR" sz="1200" dirty="0"/>
          </a:p>
        </p:txBody>
      </p:sp>
      <p:sp>
        <p:nvSpPr>
          <p:cNvPr id="79" name="78 Yuvarlatılmış Dikdörtgen"/>
          <p:cNvSpPr/>
          <p:nvPr/>
        </p:nvSpPr>
        <p:spPr>
          <a:xfrm>
            <a:off x="857224" y="4363721"/>
            <a:ext cx="1214446" cy="357190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MANAGER</a:t>
            </a:r>
            <a:endParaRPr lang="tr-TR" sz="1200" dirty="0"/>
          </a:p>
        </p:txBody>
      </p:sp>
      <p:sp>
        <p:nvSpPr>
          <p:cNvPr id="80" name="79 Yuvarlatılmış Dikdörtgen"/>
          <p:cNvSpPr/>
          <p:nvPr/>
        </p:nvSpPr>
        <p:spPr>
          <a:xfrm>
            <a:off x="857224" y="5006663"/>
            <a:ext cx="1214446" cy="357190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HEAD OF UTI. &amp; CONS. DEPART.</a:t>
            </a:r>
            <a:endParaRPr lang="tr-TR" sz="1200" dirty="0"/>
          </a:p>
        </p:txBody>
      </p:sp>
      <p:sp>
        <p:nvSpPr>
          <p:cNvPr id="81" name="80 Yuvarlatılmış Dikdörtgen"/>
          <p:cNvSpPr/>
          <p:nvPr/>
        </p:nvSpPr>
        <p:spPr>
          <a:xfrm>
            <a:off x="857224" y="5595923"/>
            <a:ext cx="1214446" cy="357190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MAYOR</a:t>
            </a:r>
            <a:endParaRPr lang="tr-TR" sz="1200" dirty="0"/>
          </a:p>
        </p:txBody>
      </p:sp>
      <p:grpSp>
        <p:nvGrpSpPr>
          <p:cNvPr id="61" name="81 Grup"/>
          <p:cNvGrpSpPr/>
          <p:nvPr/>
        </p:nvGrpSpPr>
        <p:grpSpPr>
          <a:xfrm>
            <a:off x="285720" y="3742740"/>
            <a:ext cx="576901" cy="549543"/>
            <a:chOff x="66009" y="3714752"/>
            <a:chExt cx="576901" cy="549543"/>
          </a:xfrm>
        </p:grpSpPr>
        <p:pic>
          <p:nvPicPr>
            <p:cNvPr id="83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453" y="3714752"/>
              <a:ext cx="330598" cy="296955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4" name="83 Yuvarlatılmış Dikdörtgen"/>
            <p:cNvSpPr/>
            <p:nvPr/>
          </p:nvSpPr>
          <p:spPr>
            <a:xfrm>
              <a:off x="66009" y="4080820"/>
              <a:ext cx="576901" cy="183475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5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5" name="84 Düz Bağlayıcı"/>
            <p:cNvCxnSpPr>
              <a:stCxn id="84" idx="0"/>
              <a:endCxn id="83" idx="1"/>
            </p:cNvCxnSpPr>
            <p:nvPr/>
          </p:nvCxnSpPr>
          <p:spPr>
            <a:xfrm rot="5400000" flipH="1" flipV="1">
              <a:off x="320550" y="4045618"/>
              <a:ext cx="69113" cy="1292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85 Grup"/>
          <p:cNvGrpSpPr/>
          <p:nvPr/>
        </p:nvGrpSpPr>
        <p:grpSpPr>
          <a:xfrm>
            <a:off x="285720" y="4385682"/>
            <a:ext cx="576901" cy="549543"/>
            <a:chOff x="66009" y="4429132"/>
            <a:chExt cx="576901" cy="549543"/>
          </a:xfrm>
        </p:grpSpPr>
        <p:pic>
          <p:nvPicPr>
            <p:cNvPr id="87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453" y="4429132"/>
              <a:ext cx="330598" cy="296955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8" name="87 Yuvarlatılmış Dikdörtgen"/>
            <p:cNvSpPr/>
            <p:nvPr/>
          </p:nvSpPr>
          <p:spPr>
            <a:xfrm>
              <a:off x="66009" y="4795200"/>
              <a:ext cx="576901" cy="183475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6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9" name="88 Düz Bağlayıcı"/>
            <p:cNvCxnSpPr>
              <a:stCxn id="88" idx="0"/>
              <a:endCxn id="87" idx="1"/>
            </p:cNvCxnSpPr>
            <p:nvPr/>
          </p:nvCxnSpPr>
          <p:spPr>
            <a:xfrm rot="5400000" flipH="1" flipV="1">
              <a:off x="320550" y="4759998"/>
              <a:ext cx="69113" cy="1292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89 Grup"/>
          <p:cNvGrpSpPr/>
          <p:nvPr/>
        </p:nvGrpSpPr>
        <p:grpSpPr>
          <a:xfrm>
            <a:off x="280323" y="5028624"/>
            <a:ext cx="576901" cy="549543"/>
            <a:chOff x="62528" y="5143512"/>
            <a:chExt cx="576901" cy="549543"/>
          </a:xfrm>
        </p:grpSpPr>
        <p:pic>
          <p:nvPicPr>
            <p:cNvPr id="91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972" y="5143512"/>
              <a:ext cx="330598" cy="296955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2" name="91 Yuvarlatılmış Dikdörtgen"/>
            <p:cNvSpPr/>
            <p:nvPr/>
          </p:nvSpPr>
          <p:spPr>
            <a:xfrm>
              <a:off x="62528" y="5509580"/>
              <a:ext cx="576901" cy="183475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7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3" name="92 Düz Bağlayıcı"/>
            <p:cNvCxnSpPr>
              <a:stCxn id="92" idx="0"/>
              <a:endCxn id="91" idx="1"/>
            </p:cNvCxnSpPr>
            <p:nvPr/>
          </p:nvCxnSpPr>
          <p:spPr>
            <a:xfrm rot="5400000" flipH="1" flipV="1">
              <a:off x="317069" y="5474378"/>
              <a:ext cx="69113" cy="1292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93 Grup"/>
          <p:cNvGrpSpPr/>
          <p:nvPr/>
        </p:nvGrpSpPr>
        <p:grpSpPr>
          <a:xfrm>
            <a:off x="280323" y="5667361"/>
            <a:ext cx="576901" cy="549153"/>
            <a:chOff x="62528" y="5876038"/>
            <a:chExt cx="576901" cy="549153"/>
          </a:xfrm>
        </p:grpSpPr>
        <p:pic>
          <p:nvPicPr>
            <p:cNvPr id="95" name="7 Resim" descr="eimza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972" y="5876038"/>
              <a:ext cx="330598" cy="296955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>
                  <a:lumMod val="50000"/>
                  <a:lumOff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6" name="95 Yuvarlatılmış Dikdörtgen"/>
            <p:cNvSpPr/>
            <p:nvPr/>
          </p:nvSpPr>
          <p:spPr>
            <a:xfrm>
              <a:off x="62528" y="6241716"/>
              <a:ext cx="576901" cy="183475"/>
            </a:xfrm>
            <a:prstGeom prst="roundRect">
              <a:avLst/>
            </a:prstGeom>
            <a:solidFill>
              <a:schemeClr val="tx1"/>
            </a:solidFill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800" b="1" dirty="0" smtClean="0">
                  <a:solidFill>
                    <a:schemeClr val="bg1"/>
                  </a:solidFill>
                </a:rPr>
                <a:t>ESIGN</a:t>
              </a:r>
              <a:r>
                <a:rPr lang="tr-TR" sz="700" b="1" dirty="0" smtClean="0">
                  <a:solidFill>
                    <a:schemeClr val="bg1"/>
                  </a:solidFill>
                </a:rPr>
                <a:t>– 8</a:t>
              </a:r>
              <a:endParaRPr lang="tr-TR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7" name="96 Düz Bağlayıcı"/>
            <p:cNvCxnSpPr>
              <a:stCxn id="96" idx="0"/>
              <a:endCxn id="95" idx="1"/>
            </p:cNvCxnSpPr>
            <p:nvPr/>
          </p:nvCxnSpPr>
          <p:spPr>
            <a:xfrm rot="5400000" flipH="1" flipV="1">
              <a:off x="317264" y="6206709"/>
              <a:ext cx="68723" cy="1292"/>
            </a:xfrm>
            <a:prstGeom prst="line">
              <a:avLst/>
            </a:prstGeom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97 Düz Ok Bağlayıcısı"/>
          <p:cNvCxnSpPr/>
          <p:nvPr/>
        </p:nvCxnSpPr>
        <p:spPr>
          <a:xfrm rot="5400000">
            <a:off x="1321571" y="4220845"/>
            <a:ext cx="285752" cy="1588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98 Düz Ok Bağlayıcısı"/>
          <p:cNvCxnSpPr/>
          <p:nvPr/>
        </p:nvCxnSpPr>
        <p:spPr>
          <a:xfrm rot="5400000">
            <a:off x="1337134" y="4879142"/>
            <a:ext cx="254835" cy="207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99 Düz Ok Bağlayıcısı"/>
          <p:cNvCxnSpPr/>
          <p:nvPr/>
        </p:nvCxnSpPr>
        <p:spPr>
          <a:xfrm rot="5400000">
            <a:off x="1341729" y="5486365"/>
            <a:ext cx="245231" cy="207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1" name="100 Yuvarlatılmış Dikdörtgen"/>
          <p:cNvSpPr/>
          <p:nvPr/>
        </p:nvSpPr>
        <p:spPr>
          <a:xfrm>
            <a:off x="2545102" y="5894860"/>
            <a:ext cx="1071570" cy="357166"/>
          </a:xfrm>
          <a:prstGeom prst="round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/>
              <a:t>APPROVE</a:t>
            </a:r>
            <a:endParaRPr lang="tr-TR" sz="1400" b="1" dirty="0"/>
          </a:p>
        </p:txBody>
      </p:sp>
      <p:cxnSp>
        <p:nvCxnSpPr>
          <p:cNvPr id="102" name="101 Şekil"/>
          <p:cNvCxnSpPr>
            <a:endCxn id="101" idx="1"/>
          </p:cNvCxnSpPr>
          <p:nvPr/>
        </p:nvCxnSpPr>
        <p:spPr>
          <a:xfrm rot="16200000" flipH="1">
            <a:off x="1944609" y="5472950"/>
            <a:ext cx="120330" cy="1080655"/>
          </a:xfrm>
          <a:prstGeom prst="bentConnector2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" name="102 Resim" descr="ruhsa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4037448"/>
            <a:ext cx="1172200" cy="164305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04" name="103 Dikdörtgen"/>
          <p:cNvSpPr/>
          <p:nvPr/>
        </p:nvSpPr>
        <p:spPr>
          <a:xfrm>
            <a:off x="2509176" y="5109018"/>
            <a:ext cx="1143008" cy="52322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F0000"/>
                </a:solidFill>
              </a:rPr>
              <a:t>EXCAVATION CERTIFICATE</a:t>
            </a:r>
            <a:endParaRPr lang="tr-TR" sz="1400" b="1" dirty="0">
              <a:solidFill>
                <a:srgbClr val="FF0000"/>
              </a:solidFill>
            </a:endParaRPr>
          </a:p>
        </p:txBody>
      </p:sp>
      <p:cxnSp>
        <p:nvCxnSpPr>
          <p:cNvPr id="105" name="104 Düz Ok Bağlayıcısı"/>
          <p:cNvCxnSpPr>
            <a:stCxn id="101" idx="0"/>
            <a:endCxn id="104" idx="2"/>
          </p:cNvCxnSpPr>
          <p:nvPr/>
        </p:nvCxnSpPr>
        <p:spPr>
          <a:xfrm rot="16200000" flipV="1">
            <a:off x="2949473" y="5763445"/>
            <a:ext cx="262622" cy="207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395539" y="1980929"/>
            <a:ext cx="641682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sz="2000" b="1" dirty="0" smtClean="0"/>
              <a:t>M.Ö. 7000 </a:t>
            </a:r>
            <a:r>
              <a:rPr lang="tr-TR" sz="2000" b="1" dirty="0" err="1" smtClean="0"/>
              <a:t>ÇatalHüyük</a:t>
            </a:r>
            <a:r>
              <a:rPr lang="tr-TR" sz="2000" b="1" dirty="0" smtClean="0"/>
              <a:t>-</a:t>
            </a:r>
            <a:r>
              <a:rPr lang="en-US" sz="2000" b="1" dirty="0"/>
              <a:t>The first residential area of </a:t>
            </a:r>
            <a:r>
              <a:rPr lang="en-US" sz="2000" b="1" dirty="0" smtClean="0"/>
              <a:t>human</a:t>
            </a:r>
            <a:r>
              <a:rPr lang="tr-TR" sz="2000" b="1" dirty="0" smtClean="0"/>
              <a:t>s</a:t>
            </a:r>
            <a:endParaRPr lang="tr-TR" sz="2000" b="1" dirty="0"/>
          </a:p>
        </p:txBody>
      </p:sp>
      <p:pic>
        <p:nvPicPr>
          <p:cNvPr id="6" name="5 Resim" descr="Sedentarisation-Village_n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904"/>
            <a:ext cx="9144000" cy="3384376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1115616" y="6309320"/>
            <a:ext cx="669674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İkonion</a:t>
            </a:r>
            <a:r>
              <a:rPr lang="tr-TR" sz="2000" b="1" dirty="0" smtClean="0"/>
              <a:t>&gt;</a:t>
            </a:r>
            <a:r>
              <a:rPr lang="tr-TR" sz="2000" b="1" dirty="0" err="1" smtClean="0"/>
              <a:t>ikonyum</a:t>
            </a:r>
            <a:r>
              <a:rPr lang="tr-TR" sz="2000" b="1" dirty="0" smtClean="0"/>
              <a:t>&gt;</a:t>
            </a:r>
            <a:r>
              <a:rPr lang="tr-TR" sz="2000" b="1" dirty="0" err="1" smtClean="0"/>
              <a:t>Kuuniye</a:t>
            </a:r>
            <a:r>
              <a:rPr lang="tr-TR" sz="2000" b="1" dirty="0" smtClean="0"/>
              <a:t>&gt;”KONYA”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40698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WHICH UIS DATA DO WE COLLECT </a:t>
            </a:r>
            <a:r>
              <a:rPr lang="tr-TR" sz="2400" dirty="0" smtClean="0">
                <a:latin typeface="Maiandra GD" pitchFamily="34" charset="0"/>
              </a:rPr>
              <a:t>?</a:t>
            </a:r>
            <a:endParaRPr lang="tr-TR" sz="2400" dirty="0">
              <a:latin typeface="Maiandra G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884940"/>
            <a:ext cx="23574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"/>
          <p:cNvGrpSpPr/>
          <p:nvPr/>
        </p:nvGrpSpPr>
        <p:grpSpPr>
          <a:xfrm>
            <a:off x="230980" y="857232"/>
            <a:ext cx="4055268" cy="5429288"/>
            <a:chOff x="2357422" y="857232"/>
            <a:chExt cx="4055268" cy="5429288"/>
          </a:xfrm>
        </p:grpSpPr>
        <p:pic>
          <p:nvPicPr>
            <p:cNvPr id="11" name="10 Resim" descr="anket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7422" y="857232"/>
              <a:ext cx="4055268" cy="5429288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67908" y="875704"/>
              <a:ext cx="1000132" cy="303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4 Yuvarlatılmış Dikdörtgen"/>
          <p:cNvSpPr/>
          <p:nvPr/>
        </p:nvSpPr>
        <p:spPr>
          <a:xfrm>
            <a:off x="142844" y="6304992"/>
            <a:ext cx="8858312" cy="500042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WE WERE COLLECTED SOCIAL QUESTIONNAIRE ALL DWELLING FOR CITIZEN’S SOCIAL STATE AND DEMOGRAPHICAL INFORMATION BY GIS ADDRESS BARCODE</a:t>
            </a:r>
            <a:endParaRPr lang="tr-TR" sz="1400" dirty="0"/>
          </a:p>
        </p:txBody>
      </p:sp>
      <p:sp>
        <p:nvSpPr>
          <p:cNvPr id="16" name="15 Yuvarlatılmış Dikdörtgen"/>
          <p:cNvSpPr/>
          <p:nvPr/>
        </p:nvSpPr>
        <p:spPr>
          <a:xfrm>
            <a:off x="4357686" y="3357562"/>
            <a:ext cx="4643470" cy="2857520"/>
          </a:xfrm>
          <a:prstGeom prst="roundRect">
            <a:avLst>
              <a:gd name="adj" fmla="val 2565"/>
            </a:avLst>
          </a:prstGeom>
          <a:solidFill>
            <a:schemeClr val="accent1">
              <a:alpha val="65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r-TR" dirty="0" smtClean="0">
                <a:latin typeface="Arial Rounded MT Bold" pitchFamily="34" charset="0"/>
              </a:rPr>
              <a:t>QUESTIONNAIRE DETAILS CONTENTS FOR SOME QUESTIONS</a:t>
            </a:r>
          </a:p>
          <a:p>
            <a:r>
              <a:rPr lang="tr-TR" sz="1100" dirty="0" smtClean="0">
                <a:latin typeface="Arial Rounded MT Bold" pitchFamily="34" charset="0"/>
              </a:rPr>
              <a:t>HOW MANY PEOPLE LIVE IN YOUR HOME?</a:t>
            </a:r>
          </a:p>
          <a:p>
            <a:r>
              <a:rPr lang="tr-TR" sz="1100" dirty="0" smtClean="0">
                <a:latin typeface="Arial Rounded MT Bold" pitchFamily="34" charset="0"/>
              </a:rPr>
              <a:t>HOW MANY PEOPLE GO TO EDUCATION IN YOUR HOME?</a:t>
            </a:r>
          </a:p>
          <a:p>
            <a:r>
              <a:rPr lang="tr-TR" sz="1100" dirty="0" smtClean="0">
                <a:latin typeface="Arial Rounded MT Bold" pitchFamily="34" charset="0"/>
              </a:rPr>
              <a:t>HOW MUCH IS YOUR FAMILY’S MONTHLY SALARY?</a:t>
            </a:r>
          </a:p>
          <a:p>
            <a:r>
              <a:rPr lang="tr-TR" sz="1100" dirty="0" smtClean="0">
                <a:latin typeface="Arial Rounded MT Bold" pitchFamily="34" charset="0"/>
              </a:rPr>
              <a:t>ARE THERE ANY HANDICAPPED IN YOUR HOME?</a:t>
            </a:r>
          </a:p>
          <a:p>
            <a:r>
              <a:rPr lang="tr-TR" sz="1100" dirty="0" smtClean="0">
                <a:latin typeface="Arial Rounded MT Bold" pitchFamily="34" charset="0"/>
              </a:rPr>
              <a:t>IF ANSWER IS YES THEN WHAT IS THE HANDICAPPED CATEGORY?</a:t>
            </a:r>
          </a:p>
          <a:p>
            <a:r>
              <a:rPr lang="tr-TR" sz="1100" dirty="0" smtClean="0">
                <a:latin typeface="Arial Rounded MT Bold" pitchFamily="34" charset="0"/>
              </a:rPr>
              <a:t>DO YOU LIKE METROPOLITAN MUNICIPALITY SERVICES?</a:t>
            </a:r>
          </a:p>
          <a:p>
            <a:r>
              <a:rPr lang="tr-TR" sz="1100" dirty="0" smtClean="0">
                <a:latin typeface="Arial Rounded MT Bold" pitchFamily="34" charset="0"/>
              </a:rPr>
              <a:t>DO YOU NEED ANYTHING? (MONEY, COAL, FOOD, STATIONERY, </a:t>
            </a:r>
            <a:r>
              <a:rPr lang="tr-TR" sz="1100" dirty="0" err="1" smtClean="0">
                <a:latin typeface="Arial Rounded MT Bold" pitchFamily="34" charset="0"/>
              </a:rPr>
              <a:t>etc</a:t>
            </a:r>
            <a:r>
              <a:rPr lang="tr-TR" sz="1100" dirty="0" smtClean="0">
                <a:latin typeface="Arial Rounded MT Bold" pitchFamily="34" charset="0"/>
              </a:rPr>
              <a:t>.)</a:t>
            </a:r>
          </a:p>
          <a:p>
            <a:r>
              <a:rPr lang="tr-TR" sz="1100" dirty="0" smtClean="0">
                <a:latin typeface="Arial Rounded MT Bold" pitchFamily="34" charset="0"/>
              </a:rPr>
              <a:t>HOW MANY PEOPLE WORKING IN A JOB IN YOUR HOME?</a:t>
            </a:r>
          </a:p>
          <a:p>
            <a:r>
              <a:rPr lang="tr-TR" sz="1100" dirty="0" smtClean="0">
                <a:latin typeface="Arial Rounded MT Bold" pitchFamily="34" charset="0"/>
              </a:rPr>
              <a:t>ARE THERE ANY CHRONIC ILLNESS IN YOUR HOME?</a:t>
            </a:r>
          </a:p>
          <a:p>
            <a:r>
              <a:rPr lang="tr-TR" sz="1100" dirty="0" smtClean="0">
                <a:latin typeface="Arial Rounded MT Bold" pitchFamily="34" charset="0"/>
              </a:rPr>
              <a:t>IF ANSWER IS YES THEN WHAT IS THE CHRONIC ILLNESS  CATEGORY?</a:t>
            </a:r>
          </a:p>
          <a:p>
            <a:endParaRPr lang="tr-TR" sz="1100" dirty="0" smtClean="0">
              <a:latin typeface="Arial Rounded MT Bold" pitchFamily="34" charset="0"/>
            </a:endParaRPr>
          </a:p>
          <a:p>
            <a:endParaRPr lang="en-US" sz="1100" dirty="0" smtClean="0"/>
          </a:p>
        </p:txBody>
      </p:sp>
      <p:sp>
        <p:nvSpPr>
          <p:cNvPr id="17" name="16 Yuvarlatılmış Dikdörtgen"/>
          <p:cNvSpPr/>
          <p:nvPr/>
        </p:nvSpPr>
        <p:spPr>
          <a:xfrm>
            <a:off x="4357686" y="1643050"/>
            <a:ext cx="4643470" cy="1643074"/>
          </a:xfrm>
          <a:prstGeom prst="roundRect">
            <a:avLst>
              <a:gd name="adj" fmla="val 2565"/>
            </a:avLst>
          </a:prstGeom>
          <a:solidFill>
            <a:schemeClr val="accent1">
              <a:alpha val="65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r-TR" sz="1700" dirty="0" smtClean="0">
                <a:latin typeface="Arial Rounded MT Bold" pitchFamily="34" charset="0"/>
              </a:rPr>
              <a:t>QUESTIONNAIRE GENERAL  CONTENTS</a:t>
            </a:r>
          </a:p>
          <a:p>
            <a:r>
              <a:rPr lang="tr-TR" sz="1400" dirty="0" smtClean="0">
                <a:latin typeface="Arial Rounded MT Bold" pitchFamily="34" charset="0"/>
              </a:rPr>
              <a:t>DEMOGRAPHY,</a:t>
            </a:r>
          </a:p>
          <a:p>
            <a:r>
              <a:rPr lang="tr-TR" sz="1400" dirty="0" smtClean="0">
                <a:latin typeface="Arial Rounded MT Bold" pitchFamily="34" charset="0"/>
              </a:rPr>
              <a:t>HEALTLY,</a:t>
            </a:r>
          </a:p>
          <a:p>
            <a:r>
              <a:rPr lang="tr-TR" sz="1400" dirty="0" smtClean="0">
                <a:latin typeface="Arial Rounded MT Bold" pitchFamily="34" charset="0"/>
              </a:rPr>
              <a:t>ECONOMY,</a:t>
            </a:r>
          </a:p>
          <a:p>
            <a:r>
              <a:rPr lang="tr-TR" sz="1400" dirty="0" smtClean="0">
                <a:latin typeface="Arial Rounded MT Bold" pitchFamily="34" charset="0"/>
              </a:rPr>
              <a:t>MUNICIPALITY SERVICES,</a:t>
            </a:r>
          </a:p>
          <a:p>
            <a:r>
              <a:rPr lang="tr-TR" sz="1400" dirty="0" smtClean="0">
                <a:latin typeface="Arial Rounded MT Bold" pitchFamily="34" charset="0"/>
              </a:rPr>
              <a:t>SETTLEMENT INFORMATION,</a:t>
            </a:r>
          </a:p>
          <a:p>
            <a:r>
              <a:rPr lang="tr-TR" sz="1400" dirty="0" smtClean="0">
                <a:latin typeface="Arial Rounded MT Bold" pitchFamily="34" charset="0"/>
              </a:rPr>
              <a:t>SOCIAL AID SITUATION</a:t>
            </a:r>
            <a:endParaRPr lang="en-US" sz="1400" dirty="0" smtClean="0"/>
          </a:p>
        </p:txBody>
      </p:sp>
      <p:sp>
        <p:nvSpPr>
          <p:cNvPr id="18" name="17 Yuvarlatılmış Dikdörtgen"/>
          <p:cNvSpPr/>
          <p:nvPr/>
        </p:nvSpPr>
        <p:spPr>
          <a:xfrm>
            <a:off x="285720" y="5929330"/>
            <a:ext cx="3214710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>
                <a:latin typeface="Arial Rounded MT Bold" pitchFamily="34" charset="0"/>
              </a:rPr>
              <a:t>G</a:t>
            </a:r>
            <a:r>
              <a:rPr lang="tr-TR" sz="1300" dirty="0" smtClean="0">
                <a:latin typeface="Arial Rounded MT Bold" pitchFamily="34" charset="0"/>
              </a:rPr>
              <a:t>IS QUESTIONNAIRE FORM</a:t>
            </a:r>
            <a:endParaRPr lang="tr-TR" sz="13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5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b="1" dirty="0" smtClean="0">
                <a:latin typeface="Maiandra GD" pitchFamily="34" charset="0"/>
              </a:rPr>
              <a:t>SAMPLE RELATIONAL MODEL FOR QUESTIONNIRE</a:t>
            </a:r>
            <a:endParaRPr lang="tr-TR" sz="2200" dirty="0">
              <a:latin typeface="Maiandra G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884940"/>
            <a:ext cx="23574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"/>
          <p:cNvGrpSpPr/>
          <p:nvPr/>
        </p:nvGrpSpPr>
        <p:grpSpPr>
          <a:xfrm>
            <a:off x="230980" y="857232"/>
            <a:ext cx="4055268" cy="5429288"/>
            <a:chOff x="2357422" y="857232"/>
            <a:chExt cx="4055268" cy="5429288"/>
          </a:xfrm>
        </p:grpSpPr>
        <p:pic>
          <p:nvPicPr>
            <p:cNvPr id="11" name="10 Resim" descr="anket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7422" y="857232"/>
              <a:ext cx="4055268" cy="5429288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67908" y="875704"/>
              <a:ext cx="1000132" cy="303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4 Yuvarlatılmış Dikdörtgen"/>
          <p:cNvSpPr/>
          <p:nvPr/>
        </p:nvSpPr>
        <p:spPr>
          <a:xfrm>
            <a:off x="142844" y="6304992"/>
            <a:ext cx="8858312" cy="500042"/>
          </a:xfrm>
          <a:prstGeom prst="roundRect">
            <a:avLst/>
          </a:prstGeom>
          <a:solidFill>
            <a:schemeClr val="tx2">
              <a:lumMod val="75000"/>
              <a:alpha val="47000"/>
            </a:scheme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itchFamily="2" charset="2"/>
              <a:buChar char="ü"/>
            </a:pPr>
            <a:r>
              <a:rPr lang="tr-TR" sz="1400" dirty="0" smtClean="0"/>
              <a:t>WE WERE COLLECTED SOCIAL QUESTIONNAIRE ALL DWELLING FOR CITIZEN’S SOCIAL STATE AND DEMOGRAPHICAL INFORMATION BY GIS ADDRESS BARCODE</a:t>
            </a:r>
            <a:endParaRPr lang="tr-TR" sz="1400" dirty="0"/>
          </a:p>
        </p:txBody>
      </p:sp>
      <p:sp>
        <p:nvSpPr>
          <p:cNvPr id="18" name="17 Yuvarlatılmış Dikdörtgen"/>
          <p:cNvSpPr/>
          <p:nvPr/>
        </p:nvSpPr>
        <p:spPr>
          <a:xfrm>
            <a:off x="285720" y="5929330"/>
            <a:ext cx="3214710" cy="28575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>
                <a:latin typeface="Arial Rounded MT Bold" pitchFamily="34" charset="0"/>
              </a:rPr>
              <a:t>G</a:t>
            </a:r>
            <a:r>
              <a:rPr lang="tr-TR" sz="1300" dirty="0" smtClean="0">
                <a:latin typeface="Arial Rounded MT Bold" pitchFamily="34" charset="0"/>
              </a:rPr>
              <a:t>IS QUESTIONNAIRE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19" name="3 İçerik Yer Tutucusu" descr="sokak levhası1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5105805" y="1831480"/>
            <a:ext cx="2861462" cy="187570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816680"/>
              </p:ext>
            </p:extLst>
          </p:nvPr>
        </p:nvGraphicFramePr>
        <p:xfrm>
          <a:off x="5069359" y="3939351"/>
          <a:ext cx="3235074" cy="1998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Bit Eşlem Resmi" r:id="rId10" imgW="4753639" imgH="3200000" progId="PBrush">
                  <p:embed/>
                </p:oleObj>
              </mc:Choice>
              <mc:Fallback>
                <p:oleObj name="Bit Eşlem Resmi" r:id="rId10" imgW="4753639" imgH="3200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9359" y="3939351"/>
                        <a:ext cx="3235074" cy="1998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Dirsek Bağlayıcısı 5"/>
          <p:cNvCxnSpPr>
            <a:endCxn id="12" idx="1"/>
          </p:cNvCxnSpPr>
          <p:nvPr/>
        </p:nvCxnSpPr>
        <p:spPr>
          <a:xfrm>
            <a:off x="4141598" y="1027239"/>
            <a:ext cx="1216220" cy="214889"/>
          </a:xfrm>
          <a:prstGeom prst="bentConnector3">
            <a:avLst/>
          </a:prstGeom>
          <a:ln w="635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irsek Bağlayıcısı 20"/>
          <p:cNvCxnSpPr>
            <a:stCxn id="12" idx="3"/>
            <a:endCxn id="19" idx="3"/>
          </p:cNvCxnSpPr>
          <p:nvPr/>
        </p:nvCxnSpPr>
        <p:spPr>
          <a:xfrm>
            <a:off x="7715255" y="1242128"/>
            <a:ext cx="252012" cy="1527205"/>
          </a:xfrm>
          <a:prstGeom prst="bentConnector3">
            <a:avLst>
              <a:gd name="adj1" fmla="val 372130"/>
            </a:avLst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irsek Bağlayıcısı 24"/>
          <p:cNvCxnSpPr>
            <a:stCxn id="19" idx="2"/>
            <a:endCxn id="20" idx="3"/>
          </p:cNvCxnSpPr>
          <p:nvPr/>
        </p:nvCxnSpPr>
        <p:spPr>
          <a:xfrm rot="16200000" flipH="1">
            <a:off x="6804860" y="3438861"/>
            <a:ext cx="1231248" cy="1767897"/>
          </a:xfrm>
          <a:prstGeom prst="bentConnector4">
            <a:avLst>
              <a:gd name="adj1" fmla="val 9428"/>
              <a:gd name="adj2" fmla="val 122241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ikdörtgen 26"/>
          <p:cNvSpPr/>
          <p:nvPr/>
        </p:nvSpPr>
        <p:spPr>
          <a:xfrm>
            <a:off x="3059832" y="874653"/>
            <a:ext cx="1125578" cy="304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/>
          <p:cNvSpPr/>
          <p:nvPr/>
        </p:nvSpPr>
        <p:spPr>
          <a:xfrm>
            <a:off x="6804248" y="3187649"/>
            <a:ext cx="1125578" cy="304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159532" y="4914880"/>
            <a:ext cx="3084876" cy="30412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varlatılmış Dikdörtgen 29"/>
          <p:cNvSpPr/>
          <p:nvPr/>
        </p:nvSpPr>
        <p:spPr>
          <a:xfrm>
            <a:off x="4644008" y="1484784"/>
            <a:ext cx="1584176" cy="3466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GEO BARCODE</a:t>
            </a:r>
            <a:endParaRPr lang="tr-TR" dirty="0"/>
          </a:p>
        </p:txBody>
      </p:sp>
      <p:sp>
        <p:nvSpPr>
          <p:cNvPr id="31" name="Yuvarlatılmış Dikdörtgen 30"/>
          <p:cNvSpPr/>
          <p:nvPr/>
        </p:nvSpPr>
        <p:spPr>
          <a:xfrm>
            <a:off x="4499992" y="3220836"/>
            <a:ext cx="1800200" cy="598500"/>
          </a:xfrm>
          <a:prstGeom prst="roundRect">
            <a:avLst/>
          </a:prstGeom>
          <a:solidFill>
            <a:schemeClr val="accent5">
              <a:alpha val="62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BUILDING</a:t>
            </a:r>
          </a:p>
          <a:p>
            <a:pPr algn="ctr"/>
            <a:r>
              <a:rPr lang="tr-TR" dirty="0" smtClean="0"/>
              <a:t>ADDRESS PLANE</a:t>
            </a:r>
            <a:endParaRPr lang="tr-TR" dirty="0"/>
          </a:p>
        </p:txBody>
      </p:sp>
      <p:sp>
        <p:nvSpPr>
          <p:cNvPr id="32" name="Yuvarlatılmış Dikdörtgen 31"/>
          <p:cNvSpPr/>
          <p:nvPr/>
        </p:nvSpPr>
        <p:spPr>
          <a:xfrm>
            <a:off x="4575268" y="5571182"/>
            <a:ext cx="2372996" cy="598500"/>
          </a:xfrm>
          <a:prstGeom prst="roundRect">
            <a:avLst/>
          </a:prstGeom>
          <a:solidFill>
            <a:schemeClr val="accent5">
              <a:alpha val="86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NATIONAL</a:t>
            </a:r>
          </a:p>
          <a:p>
            <a:pPr algn="ctr"/>
            <a:r>
              <a:rPr lang="tr-TR" dirty="0" smtClean="0"/>
              <a:t>IDENTIFICATION CARD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75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WHICH UIS DATA DO WE COLLECT </a:t>
            </a:r>
            <a:r>
              <a:rPr lang="tr-TR" sz="2400" dirty="0" smtClean="0">
                <a:latin typeface="Maiandra GD" pitchFamily="34" charset="0"/>
              </a:rPr>
              <a:t>?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2407541" y="2664919"/>
            <a:ext cx="1060249" cy="293493"/>
          </a:xfrm>
          <a:prstGeom prst="flowChartMagneticDisk">
            <a:avLst/>
          </a:prstGeom>
          <a:solidFill>
            <a:srgbClr val="CC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DATABASE</a:t>
            </a:r>
            <a:endParaRPr lang="tr-TR" sz="900" b="1" dirty="0"/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2239453" y="1925316"/>
            <a:ext cx="1383495" cy="52828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dirty="0" smtClean="0">
                <a:latin typeface="Verdana" pitchFamily="34" charset="0"/>
              </a:rPr>
              <a:t>DISTRICT GOVERNORSHIP</a:t>
            </a:r>
            <a:endParaRPr lang="tr-TR" sz="1000" dirty="0"/>
          </a:p>
        </p:txBody>
      </p:sp>
      <p:cxnSp>
        <p:nvCxnSpPr>
          <p:cNvPr id="137" name="AutoShape 10"/>
          <p:cNvCxnSpPr>
            <a:cxnSpLocks noChangeShapeType="1"/>
          </p:cNvCxnSpPr>
          <p:nvPr/>
        </p:nvCxnSpPr>
        <p:spPr bwMode="auto">
          <a:xfrm>
            <a:off x="2937665" y="2453604"/>
            <a:ext cx="0" cy="21131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</p:cxnSp>
      <p:sp>
        <p:nvSpPr>
          <p:cNvPr id="132" name="AutoShape 12"/>
          <p:cNvSpPr>
            <a:spLocks noChangeArrowheads="1"/>
          </p:cNvSpPr>
          <p:nvPr/>
        </p:nvSpPr>
        <p:spPr bwMode="auto">
          <a:xfrm>
            <a:off x="972326" y="2664919"/>
            <a:ext cx="1060249" cy="293493"/>
          </a:xfrm>
          <a:prstGeom prst="flowChartMagneticDisk">
            <a:avLst/>
          </a:prstGeom>
          <a:solidFill>
            <a:srgbClr val="CC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DATABASE</a:t>
            </a:r>
            <a:endParaRPr lang="tr-TR" sz="900" b="1" dirty="0"/>
          </a:p>
        </p:txBody>
      </p:sp>
      <p:sp>
        <p:nvSpPr>
          <p:cNvPr id="133" name="AutoShape 13"/>
          <p:cNvSpPr>
            <a:spLocks noChangeArrowheads="1"/>
          </p:cNvSpPr>
          <p:nvPr/>
        </p:nvSpPr>
        <p:spPr bwMode="auto">
          <a:xfrm>
            <a:off x="804238" y="1925316"/>
            <a:ext cx="1383495" cy="52828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GOVERNORSHIP OF KONYA</a:t>
            </a:r>
            <a:endParaRPr lang="tr-TR" sz="900" b="1" dirty="0"/>
          </a:p>
        </p:txBody>
      </p:sp>
      <p:cxnSp>
        <p:nvCxnSpPr>
          <p:cNvPr id="134" name="AutoShape 14"/>
          <p:cNvCxnSpPr>
            <a:cxnSpLocks noChangeShapeType="1"/>
          </p:cNvCxnSpPr>
          <p:nvPr/>
        </p:nvCxnSpPr>
        <p:spPr bwMode="auto">
          <a:xfrm>
            <a:off x="1502450" y="2453604"/>
            <a:ext cx="0" cy="21131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</p:cxnSp>
      <p:sp>
        <p:nvSpPr>
          <p:cNvPr id="129" name="AutoShape 16"/>
          <p:cNvSpPr>
            <a:spLocks noChangeArrowheads="1"/>
          </p:cNvSpPr>
          <p:nvPr/>
        </p:nvSpPr>
        <p:spPr bwMode="auto">
          <a:xfrm>
            <a:off x="3842756" y="2664919"/>
            <a:ext cx="1060249" cy="293493"/>
          </a:xfrm>
          <a:prstGeom prst="flowChartMagneticDisk">
            <a:avLst/>
          </a:prstGeom>
          <a:solidFill>
            <a:srgbClr val="CC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DATABASE</a:t>
            </a:r>
            <a:endParaRPr lang="tr-TR" sz="900" b="1" dirty="0"/>
          </a:p>
        </p:txBody>
      </p:sp>
      <p:sp>
        <p:nvSpPr>
          <p:cNvPr id="130" name="AutoShape 17"/>
          <p:cNvSpPr>
            <a:spLocks noChangeArrowheads="1"/>
          </p:cNvSpPr>
          <p:nvPr/>
        </p:nvSpPr>
        <p:spPr bwMode="auto">
          <a:xfrm>
            <a:off x="3674668" y="1925316"/>
            <a:ext cx="1383495" cy="52828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METROPOLITAN MUNICIPALITY</a:t>
            </a:r>
            <a:endParaRPr lang="tr-TR" sz="900" b="1" dirty="0"/>
          </a:p>
        </p:txBody>
      </p:sp>
      <p:cxnSp>
        <p:nvCxnSpPr>
          <p:cNvPr id="131" name="AutoShape 18"/>
          <p:cNvCxnSpPr>
            <a:cxnSpLocks noChangeShapeType="1"/>
          </p:cNvCxnSpPr>
          <p:nvPr/>
        </p:nvCxnSpPr>
        <p:spPr bwMode="auto">
          <a:xfrm>
            <a:off x="4372880" y="2453604"/>
            <a:ext cx="0" cy="21131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</p:cxnSp>
      <p:sp>
        <p:nvSpPr>
          <p:cNvPr id="126" name="AutoShape 20"/>
          <p:cNvSpPr>
            <a:spLocks noChangeArrowheads="1"/>
          </p:cNvSpPr>
          <p:nvPr/>
        </p:nvSpPr>
        <p:spPr bwMode="auto">
          <a:xfrm>
            <a:off x="5277971" y="2664919"/>
            <a:ext cx="1060249" cy="293493"/>
          </a:xfrm>
          <a:prstGeom prst="flowChartMagneticDisk">
            <a:avLst/>
          </a:prstGeom>
          <a:solidFill>
            <a:srgbClr val="CC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DATABASE</a:t>
            </a:r>
            <a:endParaRPr lang="tr-TR" sz="900" b="1" dirty="0"/>
          </a:p>
        </p:txBody>
      </p:sp>
      <p:sp>
        <p:nvSpPr>
          <p:cNvPr id="127" name="AutoShape 21"/>
          <p:cNvSpPr>
            <a:spLocks noChangeArrowheads="1"/>
          </p:cNvSpPr>
          <p:nvPr/>
        </p:nvSpPr>
        <p:spPr bwMode="auto">
          <a:xfrm>
            <a:off x="5109883" y="1925316"/>
            <a:ext cx="1383495" cy="52828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dirty="0" smtClean="0">
                <a:latin typeface="Verdana" pitchFamily="34" charset="0"/>
              </a:rPr>
              <a:t>LOCAL MUNICIPALITY</a:t>
            </a:r>
            <a:endParaRPr lang="tr-TR" sz="1000" dirty="0"/>
          </a:p>
        </p:txBody>
      </p:sp>
      <p:cxnSp>
        <p:nvCxnSpPr>
          <p:cNvPr id="128" name="AutoShape 22"/>
          <p:cNvCxnSpPr>
            <a:cxnSpLocks noChangeShapeType="1"/>
          </p:cNvCxnSpPr>
          <p:nvPr/>
        </p:nvCxnSpPr>
        <p:spPr bwMode="auto">
          <a:xfrm>
            <a:off x="5808095" y="2453604"/>
            <a:ext cx="0" cy="21131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</p:cxnSp>
      <p:sp>
        <p:nvSpPr>
          <p:cNvPr id="123" name="AutoShape 24"/>
          <p:cNvSpPr>
            <a:spLocks noChangeArrowheads="1"/>
          </p:cNvSpPr>
          <p:nvPr/>
        </p:nvSpPr>
        <p:spPr bwMode="auto">
          <a:xfrm>
            <a:off x="6713186" y="2664919"/>
            <a:ext cx="1060249" cy="293493"/>
          </a:xfrm>
          <a:prstGeom prst="flowChartMagneticDisk">
            <a:avLst/>
          </a:prstGeom>
          <a:solidFill>
            <a:srgbClr val="CC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DATABASE</a:t>
            </a:r>
            <a:endParaRPr lang="tr-TR" sz="900" b="1" dirty="0"/>
          </a:p>
        </p:txBody>
      </p:sp>
      <p:sp>
        <p:nvSpPr>
          <p:cNvPr id="124" name="AutoShape 25"/>
          <p:cNvSpPr>
            <a:spLocks noChangeArrowheads="1"/>
          </p:cNvSpPr>
          <p:nvPr/>
        </p:nvSpPr>
        <p:spPr bwMode="auto">
          <a:xfrm>
            <a:off x="6545098" y="1925316"/>
            <a:ext cx="1383495" cy="52828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900" b="1" dirty="0" smtClean="0">
                <a:latin typeface="Verdana" pitchFamily="34" charset="0"/>
              </a:rPr>
              <a:t>FOUNDATIONS &amp; ORGANIZATIONS</a:t>
            </a:r>
            <a:endParaRPr lang="tr-TR" sz="900" b="1" dirty="0"/>
          </a:p>
        </p:txBody>
      </p:sp>
      <p:cxnSp>
        <p:nvCxnSpPr>
          <p:cNvPr id="125" name="AutoShape 26"/>
          <p:cNvCxnSpPr>
            <a:cxnSpLocks noChangeShapeType="1"/>
          </p:cNvCxnSpPr>
          <p:nvPr/>
        </p:nvCxnSpPr>
        <p:spPr bwMode="auto">
          <a:xfrm>
            <a:off x="7243310" y="2453604"/>
            <a:ext cx="0" cy="21131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</p:cxnSp>
      <p:sp>
        <p:nvSpPr>
          <p:cNvPr id="113" name="AutoShape 28"/>
          <p:cNvSpPr>
            <a:spLocks noChangeArrowheads="1"/>
          </p:cNvSpPr>
          <p:nvPr/>
        </p:nvSpPr>
        <p:spPr bwMode="auto">
          <a:xfrm>
            <a:off x="3764995" y="877457"/>
            <a:ext cx="1202477" cy="751343"/>
          </a:xfrm>
          <a:prstGeom prst="flowChartOffpageConnec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b="1" dirty="0" smtClean="0">
                <a:latin typeface="Verdana" pitchFamily="34" charset="0"/>
              </a:rPr>
              <a:t>NEEDY PERSON APPLICATION</a:t>
            </a:r>
            <a:endParaRPr lang="tr-TR" sz="1000" b="1" dirty="0"/>
          </a:p>
        </p:txBody>
      </p:sp>
      <p:grpSp>
        <p:nvGrpSpPr>
          <p:cNvPr id="145" name="Grup 144"/>
          <p:cNvGrpSpPr/>
          <p:nvPr/>
        </p:nvGrpSpPr>
        <p:grpSpPr>
          <a:xfrm>
            <a:off x="1502450" y="1253129"/>
            <a:ext cx="5734396" cy="672187"/>
            <a:chOff x="1502450" y="1253129"/>
            <a:chExt cx="5734396" cy="672187"/>
          </a:xfrm>
        </p:grpSpPr>
        <p:cxnSp>
          <p:nvCxnSpPr>
            <p:cNvPr id="118" name="AutoShape 30"/>
            <p:cNvCxnSpPr>
              <a:cxnSpLocks noChangeShapeType="1"/>
              <a:stCxn id="113" idx="2"/>
              <a:endCxn id="130" idx="0"/>
            </p:cNvCxnSpPr>
            <p:nvPr/>
          </p:nvCxnSpPr>
          <p:spPr bwMode="auto">
            <a:xfrm>
              <a:off x="4366234" y="1628800"/>
              <a:ext cx="182" cy="296516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119" name="AutoShape 31"/>
            <p:cNvCxnSpPr>
              <a:cxnSpLocks noChangeShapeType="1"/>
              <a:stCxn id="113" idx="1"/>
            </p:cNvCxnSpPr>
            <p:nvPr/>
          </p:nvCxnSpPr>
          <p:spPr bwMode="auto">
            <a:xfrm flipH="1">
              <a:off x="1502450" y="1253129"/>
              <a:ext cx="2262545" cy="672187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120" name="AutoShape 32"/>
            <p:cNvCxnSpPr>
              <a:cxnSpLocks noChangeShapeType="1"/>
              <a:endCxn id="136" idx="0"/>
            </p:cNvCxnSpPr>
            <p:nvPr/>
          </p:nvCxnSpPr>
          <p:spPr bwMode="auto">
            <a:xfrm flipH="1">
              <a:off x="2931201" y="1484784"/>
              <a:ext cx="833794" cy="440532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121" name="AutoShape 33"/>
            <p:cNvCxnSpPr>
              <a:cxnSpLocks noChangeShapeType="1"/>
              <a:stCxn id="113" idx="3"/>
              <a:endCxn id="124" idx="0"/>
            </p:cNvCxnSpPr>
            <p:nvPr/>
          </p:nvCxnSpPr>
          <p:spPr bwMode="auto">
            <a:xfrm>
              <a:off x="4967472" y="1253129"/>
              <a:ext cx="2269374" cy="672187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122" name="AutoShape 34"/>
            <p:cNvCxnSpPr>
              <a:cxnSpLocks noChangeShapeType="1"/>
              <a:endCxn id="127" idx="0"/>
            </p:cNvCxnSpPr>
            <p:nvPr/>
          </p:nvCxnSpPr>
          <p:spPr bwMode="auto">
            <a:xfrm>
              <a:off x="4967472" y="1484784"/>
              <a:ext cx="834159" cy="440532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5" name="Group 35"/>
          <p:cNvGrpSpPr>
            <a:grpSpLocks/>
          </p:cNvGrpSpPr>
          <p:nvPr/>
        </p:nvGrpSpPr>
        <p:grpSpPr bwMode="auto">
          <a:xfrm>
            <a:off x="6667931" y="913903"/>
            <a:ext cx="2146357" cy="755256"/>
            <a:chOff x="7515" y="7830"/>
            <a:chExt cx="2490" cy="965"/>
          </a:xfrm>
          <a:solidFill>
            <a:schemeClr val="tx2">
              <a:lumMod val="50000"/>
              <a:alpha val="82000"/>
            </a:schemeClr>
          </a:solidFill>
        </p:grpSpPr>
        <p:sp>
          <p:nvSpPr>
            <p:cNvPr id="116" name="AutoShape 36"/>
            <p:cNvSpPr>
              <a:spLocks noChangeArrowheads="1"/>
            </p:cNvSpPr>
            <p:nvPr/>
          </p:nvSpPr>
          <p:spPr bwMode="auto">
            <a:xfrm>
              <a:off x="8055" y="7830"/>
              <a:ext cx="1950" cy="810"/>
            </a:xfrm>
            <a:prstGeom prst="flowChartDecision">
              <a:avLst/>
            </a:prstGeom>
            <a:grpFill/>
            <a:ln w="9525">
              <a:solidFill>
                <a:schemeClr val="bg1"/>
              </a:solidFill>
              <a:prstDash val="dash"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</a:pPr>
              <a:r>
                <a:rPr lang="tr-TR" sz="900" b="1" dirty="0" smtClean="0">
                  <a:solidFill>
                    <a:schemeClr val="bg1"/>
                  </a:solidFill>
                  <a:latin typeface="Calibri" pitchFamily="34" charset="0"/>
                </a:rPr>
                <a:t>APPLICATION</a:t>
              </a:r>
              <a:r>
                <a:rPr lang="tr-TR" sz="1000" b="1" dirty="0" smtClean="0">
                  <a:solidFill>
                    <a:schemeClr val="bg1"/>
                  </a:solidFill>
                  <a:latin typeface="Calibri" pitchFamily="34" charset="0"/>
                </a:rPr>
                <a:t> PHASES</a:t>
              </a:r>
              <a:endParaRPr lang="tr-TR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7" name="AutoShape 37"/>
            <p:cNvCxnSpPr>
              <a:cxnSpLocks noChangeShapeType="1"/>
            </p:cNvCxnSpPr>
            <p:nvPr/>
          </p:nvCxnSpPr>
          <p:spPr bwMode="auto">
            <a:xfrm flipH="1">
              <a:off x="7515" y="8433"/>
              <a:ext cx="975" cy="362"/>
            </a:xfrm>
            <a:prstGeom prst="straightConnector1">
              <a:avLst/>
            </a:prstGeom>
            <a:grp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102" name="AutoShape 40"/>
          <p:cNvSpPr>
            <a:spLocks noChangeArrowheads="1"/>
          </p:cNvSpPr>
          <p:nvPr/>
        </p:nvSpPr>
        <p:spPr bwMode="auto">
          <a:xfrm>
            <a:off x="3829826" y="3721494"/>
            <a:ext cx="1060249" cy="211315"/>
          </a:xfrm>
          <a:prstGeom prst="flowChartMagneticDisk">
            <a:avLst/>
          </a:prstGeom>
          <a:solidFill>
            <a:srgbClr val="E5DFE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 sz="1000" b="1"/>
          </a:p>
        </p:txBody>
      </p:sp>
      <p:sp>
        <p:nvSpPr>
          <p:cNvPr id="103" name="AutoShape 41"/>
          <p:cNvSpPr>
            <a:spLocks noChangeArrowheads="1"/>
          </p:cNvSpPr>
          <p:nvPr/>
        </p:nvSpPr>
        <p:spPr bwMode="auto">
          <a:xfrm>
            <a:off x="3829826" y="3932809"/>
            <a:ext cx="1060249" cy="211315"/>
          </a:xfrm>
          <a:prstGeom prst="flowChartMagneticDisk">
            <a:avLst/>
          </a:prstGeom>
          <a:solidFill>
            <a:srgbClr val="E5DFE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 sz="1000" b="1"/>
          </a:p>
        </p:txBody>
      </p:sp>
      <p:sp>
        <p:nvSpPr>
          <p:cNvPr id="104" name="AutoShape 42"/>
          <p:cNvSpPr>
            <a:spLocks noChangeArrowheads="1"/>
          </p:cNvSpPr>
          <p:nvPr/>
        </p:nvSpPr>
        <p:spPr bwMode="auto">
          <a:xfrm>
            <a:off x="3829826" y="4144124"/>
            <a:ext cx="1060249" cy="211315"/>
          </a:xfrm>
          <a:prstGeom prst="flowChartMagneticDisk">
            <a:avLst/>
          </a:prstGeom>
          <a:solidFill>
            <a:srgbClr val="E5DFE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 sz="1000" b="1"/>
          </a:p>
        </p:txBody>
      </p:sp>
      <p:sp>
        <p:nvSpPr>
          <p:cNvPr id="105" name="AutoShape 43"/>
          <p:cNvSpPr>
            <a:spLocks noChangeArrowheads="1"/>
          </p:cNvSpPr>
          <p:nvPr/>
        </p:nvSpPr>
        <p:spPr bwMode="auto">
          <a:xfrm>
            <a:off x="3829826" y="4367179"/>
            <a:ext cx="1060249" cy="211315"/>
          </a:xfrm>
          <a:prstGeom prst="flowChartMagneticDisk">
            <a:avLst/>
          </a:prstGeom>
          <a:solidFill>
            <a:srgbClr val="E5DFE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 sz="1000" b="1"/>
          </a:p>
        </p:txBody>
      </p:sp>
      <p:sp>
        <p:nvSpPr>
          <p:cNvPr id="106" name="AutoShape 44"/>
          <p:cNvSpPr>
            <a:spLocks noChangeArrowheads="1"/>
          </p:cNvSpPr>
          <p:nvPr/>
        </p:nvSpPr>
        <p:spPr bwMode="auto">
          <a:xfrm>
            <a:off x="3829826" y="4590234"/>
            <a:ext cx="1060249" cy="211315"/>
          </a:xfrm>
          <a:prstGeom prst="flowChartMagneticDisk">
            <a:avLst/>
          </a:prstGeom>
          <a:solidFill>
            <a:srgbClr val="E5DFE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 sz="1000" b="1"/>
          </a:p>
        </p:txBody>
      </p:sp>
      <p:sp>
        <p:nvSpPr>
          <p:cNvPr id="45" name="AutoShape 46"/>
          <p:cNvSpPr>
            <a:spLocks noChangeArrowheads="1"/>
          </p:cNvSpPr>
          <p:nvPr/>
        </p:nvSpPr>
        <p:spPr bwMode="auto">
          <a:xfrm>
            <a:off x="3160059" y="4918946"/>
            <a:ext cx="2363579" cy="5165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500" b="1" dirty="0" smtClean="0">
                <a:solidFill>
                  <a:schemeClr val="tx1"/>
                </a:solidFill>
                <a:latin typeface="Verdana" pitchFamily="34" charset="0"/>
              </a:rPr>
              <a:t>GIS DATABASE</a:t>
            </a:r>
            <a:endParaRPr lang="tr-TR" sz="1500" b="1" dirty="0">
              <a:solidFill>
                <a:schemeClr val="tx1"/>
              </a:solidFill>
            </a:endParaRPr>
          </a:p>
        </p:txBody>
      </p:sp>
      <p:grpSp>
        <p:nvGrpSpPr>
          <p:cNvPr id="46" name="Group 47"/>
          <p:cNvGrpSpPr>
            <a:grpSpLocks/>
          </p:cNvGrpSpPr>
          <p:nvPr/>
        </p:nvGrpSpPr>
        <p:grpSpPr bwMode="auto">
          <a:xfrm>
            <a:off x="3739317" y="3627576"/>
            <a:ext cx="1228337" cy="1209192"/>
            <a:chOff x="5325" y="11880"/>
            <a:chExt cx="1425" cy="1545"/>
          </a:xfrm>
        </p:grpSpPr>
        <p:sp>
          <p:nvSpPr>
            <p:cNvPr id="99" name="AutoShape 48"/>
            <p:cNvSpPr>
              <a:spLocks/>
            </p:cNvSpPr>
            <p:nvPr/>
          </p:nvSpPr>
          <p:spPr bwMode="auto">
            <a:xfrm rot="5400000">
              <a:off x="6000" y="11220"/>
              <a:ext cx="75" cy="1395"/>
            </a:xfrm>
            <a:prstGeom prst="leftBracket">
              <a:avLst>
                <a:gd name="adj" fmla="val 156033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 sz="1000" b="1"/>
            </a:p>
          </p:txBody>
        </p:sp>
        <p:cxnSp>
          <p:nvCxnSpPr>
            <p:cNvPr id="100" name="AutoShape 49"/>
            <p:cNvCxnSpPr>
              <a:cxnSpLocks noChangeShapeType="1"/>
            </p:cNvCxnSpPr>
            <p:nvPr/>
          </p:nvCxnSpPr>
          <p:spPr bwMode="auto">
            <a:xfrm>
              <a:off x="5325" y="12045"/>
              <a:ext cx="0" cy="138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01" name="AutoShape 50"/>
            <p:cNvCxnSpPr>
              <a:cxnSpLocks noChangeShapeType="1"/>
            </p:cNvCxnSpPr>
            <p:nvPr/>
          </p:nvCxnSpPr>
          <p:spPr bwMode="auto">
            <a:xfrm>
              <a:off x="6750" y="12045"/>
              <a:ext cx="0" cy="138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47" name="Group 51"/>
          <p:cNvGrpSpPr>
            <a:grpSpLocks/>
          </p:cNvGrpSpPr>
          <p:nvPr/>
        </p:nvGrpSpPr>
        <p:grpSpPr bwMode="auto">
          <a:xfrm>
            <a:off x="7256239" y="3190858"/>
            <a:ext cx="1777425" cy="645685"/>
            <a:chOff x="9405" y="11322"/>
            <a:chExt cx="2062" cy="825"/>
          </a:xfrm>
        </p:grpSpPr>
        <p:sp>
          <p:nvSpPr>
            <p:cNvPr id="97" name="Rectangle 52"/>
            <p:cNvSpPr>
              <a:spLocks noChangeArrowheads="1"/>
            </p:cNvSpPr>
            <p:nvPr/>
          </p:nvSpPr>
          <p:spPr bwMode="auto">
            <a:xfrm>
              <a:off x="9697" y="11322"/>
              <a:ext cx="1770" cy="825"/>
            </a:xfrm>
            <a:prstGeom prst="rect">
              <a:avLst/>
            </a:prstGeom>
            <a:solidFill>
              <a:schemeClr val="tx2">
                <a:lumMod val="50000"/>
                <a:alpha val="71000"/>
              </a:schemeClr>
            </a:solidFill>
            <a:ln w="9525">
              <a:solidFill>
                <a:schemeClr val="bg1"/>
              </a:solidFill>
              <a:prstDash val="dash"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1000"/>
                </a:spcAft>
              </a:pPr>
              <a:r>
                <a:rPr lang="tr-TR" sz="1000" b="1" dirty="0" smtClean="0">
                  <a:solidFill>
                    <a:schemeClr val="bg1"/>
                  </a:solidFill>
                  <a:latin typeface="Calibri" pitchFamily="34" charset="0"/>
                </a:rPr>
                <a:t>DETAIL QUERIES OF NEEDY PERSON’S FOR OTHER ORGANZATIONS</a:t>
              </a:r>
              <a:endParaRPr lang="tr-TR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8" name="AutoShape 53"/>
            <p:cNvCxnSpPr>
              <a:cxnSpLocks noChangeShapeType="1"/>
            </p:cNvCxnSpPr>
            <p:nvPr/>
          </p:nvCxnSpPr>
          <p:spPr bwMode="auto">
            <a:xfrm>
              <a:off x="9405" y="11715"/>
              <a:ext cx="405" cy="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1153344" y="2970151"/>
            <a:ext cx="6090828" cy="1409550"/>
            <a:chOff x="2325" y="11040"/>
            <a:chExt cx="7066" cy="1801"/>
          </a:xfrm>
        </p:grpSpPr>
        <p:cxnSp>
          <p:nvCxnSpPr>
            <p:cNvPr id="96" name="AutoShape 57"/>
            <p:cNvCxnSpPr>
              <a:cxnSpLocks noChangeShapeType="1"/>
            </p:cNvCxnSpPr>
            <p:nvPr/>
          </p:nvCxnSpPr>
          <p:spPr bwMode="auto">
            <a:xfrm>
              <a:off x="2325" y="11715"/>
              <a:ext cx="40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grpSp>
          <p:nvGrpSpPr>
            <p:cNvPr id="85" name="Group 58"/>
            <p:cNvGrpSpPr>
              <a:grpSpLocks/>
            </p:cNvGrpSpPr>
            <p:nvPr/>
          </p:nvGrpSpPr>
          <p:grpSpPr bwMode="auto">
            <a:xfrm>
              <a:off x="2730" y="11040"/>
              <a:ext cx="6661" cy="1801"/>
              <a:chOff x="2730" y="11040"/>
              <a:chExt cx="6661" cy="1801"/>
            </a:xfrm>
          </p:grpSpPr>
          <p:cxnSp>
            <p:nvCxnSpPr>
              <p:cNvPr id="86" name="AutoShape 59"/>
              <p:cNvCxnSpPr>
                <a:cxnSpLocks noChangeShapeType="1"/>
              </p:cNvCxnSpPr>
              <p:nvPr/>
            </p:nvCxnSpPr>
            <p:spPr bwMode="auto">
              <a:xfrm flipV="1">
                <a:off x="4395" y="11055"/>
                <a:ext cx="1" cy="1245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7" name="AutoShape 60"/>
              <p:cNvCxnSpPr>
                <a:cxnSpLocks noChangeShapeType="1"/>
              </p:cNvCxnSpPr>
              <p:nvPr/>
            </p:nvCxnSpPr>
            <p:spPr bwMode="auto">
              <a:xfrm flipV="1">
                <a:off x="2730" y="11070"/>
                <a:ext cx="1" cy="1770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8" name="AutoShape 61"/>
              <p:cNvCxnSpPr>
                <a:cxnSpLocks noChangeShapeType="1"/>
              </p:cNvCxnSpPr>
              <p:nvPr/>
            </p:nvCxnSpPr>
            <p:spPr bwMode="auto">
              <a:xfrm flipV="1">
                <a:off x="7724" y="11070"/>
                <a:ext cx="1" cy="1245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89" name="AutoShape 62"/>
              <p:cNvCxnSpPr>
                <a:cxnSpLocks noChangeShapeType="1"/>
              </p:cNvCxnSpPr>
              <p:nvPr/>
            </p:nvCxnSpPr>
            <p:spPr bwMode="auto">
              <a:xfrm flipV="1">
                <a:off x="9390" y="11070"/>
                <a:ext cx="1" cy="1770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0" name="AutoShape 63"/>
              <p:cNvCxnSpPr>
                <a:cxnSpLocks noChangeShapeType="1"/>
              </p:cNvCxnSpPr>
              <p:nvPr/>
            </p:nvCxnSpPr>
            <p:spPr bwMode="auto">
              <a:xfrm>
                <a:off x="2730" y="12840"/>
                <a:ext cx="2595" cy="1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1" name="AutoShape 64"/>
              <p:cNvCxnSpPr>
                <a:cxnSpLocks noChangeShapeType="1"/>
              </p:cNvCxnSpPr>
              <p:nvPr/>
            </p:nvCxnSpPr>
            <p:spPr bwMode="auto">
              <a:xfrm flipH="1">
                <a:off x="6750" y="12840"/>
                <a:ext cx="2640" cy="0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2" name="AutoShape 65"/>
              <p:cNvCxnSpPr>
                <a:cxnSpLocks noChangeShapeType="1"/>
              </p:cNvCxnSpPr>
              <p:nvPr/>
            </p:nvCxnSpPr>
            <p:spPr bwMode="auto">
              <a:xfrm>
                <a:off x="4395" y="12300"/>
                <a:ext cx="930" cy="1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3" name="AutoShape 66"/>
              <p:cNvCxnSpPr>
                <a:cxnSpLocks noChangeShapeType="1"/>
              </p:cNvCxnSpPr>
              <p:nvPr/>
            </p:nvCxnSpPr>
            <p:spPr bwMode="auto">
              <a:xfrm flipH="1">
                <a:off x="6750" y="12315"/>
                <a:ext cx="975" cy="0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94" name="AutoShape 67"/>
              <p:cNvCxnSpPr>
                <a:cxnSpLocks noChangeShapeType="1"/>
              </p:cNvCxnSpPr>
              <p:nvPr/>
            </p:nvCxnSpPr>
            <p:spPr bwMode="auto">
              <a:xfrm>
                <a:off x="6060" y="11040"/>
                <a:ext cx="0" cy="810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</p:cxnSp>
        </p:grpSp>
      </p:grpSp>
      <p:sp>
        <p:nvSpPr>
          <p:cNvPr id="49" name="AutoShape 68"/>
          <p:cNvSpPr>
            <a:spLocks noChangeArrowheads="1"/>
          </p:cNvSpPr>
          <p:nvPr/>
        </p:nvSpPr>
        <p:spPr bwMode="auto">
          <a:xfrm>
            <a:off x="2631599" y="6081180"/>
            <a:ext cx="4473733" cy="352192"/>
          </a:xfrm>
          <a:prstGeom prst="rightArrow">
            <a:avLst>
              <a:gd name="adj1" fmla="val 66130"/>
              <a:gd name="adj2" fmla="val 53769"/>
            </a:avLst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b="1" dirty="0" smtClean="0">
                <a:latin typeface="Calibri" pitchFamily="34" charset="0"/>
              </a:rPr>
              <a:t>FOR IDENTIFICATION NUMBER QUERIES BY ONLINE</a:t>
            </a:r>
            <a:endParaRPr lang="tr-TR" sz="1000" b="1" dirty="0"/>
          </a:p>
        </p:txBody>
      </p:sp>
      <p:sp>
        <p:nvSpPr>
          <p:cNvPr id="50" name="AutoShape 69"/>
          <p:cNvSpPr>
            <a:spLocks noChangeArrowheads="1"/>
          </p:cNvSpPr>
          <p:nvPr/>
        </p:nvSpPr>
        <p:spPr bwMode="auto">
          <a:xfrm>
            <a:off x="7182911" y="6128138"/>
            <a:ext cx="1768754" cy="50480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b="1" dirty="0" smtClean="0">
                <a:latin typeface="Verdana" pitchFamily="34" charset="0"/>
              </a:rPr>
              <a:t>NATIONAL ADDRESS DATABASE</a:t>
            </a:r>
            <a:endParaRPr lang="tr-TR" sz="1000" b="1" dirty="0"/>
          </a:p>
        </p:txBody>
      </p:sp>
      <p:grpSp>
        <p:nvGrpSpPr>
          <p:cNvPr id="51" name="Group 70"/>
          <p:cNvGrpSpPr>
            <a:grpSpLocks/>
          </p:cNvGrpSpPr>
          <p:nvPr/>
        </p:nvGrpSpPr>
        <p:grpSpPr bwMode="auto">
          <a:xfrm>
            <a:off x="7659247" y="5106782"/>
            <a:ext cx="982670" cy="962658"/>
            <a:chOff x="2235" y="13770"/>
            <a:chExt cx="1140" cy="1230"/>
          </a:xfrm>
        </p:grpSpPr>
        <p:grpSp>
          <p:nvGrpSpPr>
            <p:cNvPr id="74" name="Group 71"/>
            <p:cNvGrpSpPr>
              <a:grpSpLocks/>
            </p:cNvGrpSpPr>
            <p:nvPr/>
          </p:nvGrpSpPr>
          <p:grpSpPr bwMode="auto">
            <a:xfrm>
              <a:off x="2340" y="13896"/>
              <a:ext cx="930" cy="1074"/>
              <a:chOff x="5445" y="12000"/>
              <a:chExt cx="1230" cy="1380"/>
            </a:xfrm>
          </p:grpSpPr>
          <p:sp>
            <p:nvSpPr>
              <p:cNvPr id="79" name="AutoShape 72"/>
              <p:cNvSpPr>
                <a:spLocks noChangeArrowheads="1"/>
              </p:cNvSpPr>
              <p:nvPr/>
            </p:nvSpPr>
            <p:spPr bwMode="auto">
              <a:xfrm>
                <a:off x="5445" y="1200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80" name="AutoShape 73"/>
              <p:cNvSpPr>
                <a:spLocks noChangeArrowheads="1"/>
              </p:cNvSpPr>
              <p:nvPr/>
            </p:nvSpPr>
            <p:spPr bwMode="auto">
              <a:xfrm>
                <a:off x="5445" y="1227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81" name="AutoShape 74"/>
              <p:cNvSpPr>
                <a:spLocks noChangeArrowheads="1"/>
              </p:cNvSpPr>
              <p:nvPr/>
            </p:nvSpPr>
            <p:spPr bwMode="auto">
              <a:xfrm>
                <a:off x="5445" y="1254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82" name="AutoShape 75"/>
              <p:cNvSpPr>
                <a:spLocks noChangeArrowheads="1"/>
              </p:cNvSpPr>
              <p:nvPr/>
            </p:nvSpPr>
            <p:spPr bwMode="auto">
              <a:xfrm>
                <a:off x="5445" y="12825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83" name="AutoShape 76"/>
              <p:cNvSpPr>
                <a:spLocks noChangeArrowheads="1"/>
              </p:cNvSpPr>
              <p:nvPr/>
            </p:nvSpPr>
            <p:spPr bwMode="auto">
              <a:xfrm>
                <a:off x="5445" y="1311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</p:grpSp>
        <p:grpSp>
          <p:nvGrpSpPr>
            <p:cNvPr id="75" name="Group 77"/>
            <p:cNvGrpSpPr>
              <a:grpSpLocks/>
            </p:cNvGrpSpPr>
            <p:nvPr/>
          </p:nvGrpSpPr>
          <p:grpSpPr bwMode="auto">
            <a:xfrm>
              <a:off x="2235" y="13770"/>
              <a:ext cx="1140" cy="1230"/>
              <a:chOff x="5325" y="11880"/>
              <a:chExt cx="1425" cy="1545"/>
            </a:xfrm>
          </p:grpSpPr>
          <p:sp>
            <p:nvSpPr>
              <p:cNvPr id="76" name="AutoShape 78"/>
              <p:cNvSpPr>
                <a:spLocks/>
              </p:cNvSpPr>
              <p:nvPr/>
            </p:nvSpPr>
            <p:spPr bwMode="auto">
              <a:xfrm rot="5400000">
                <a:off x="6000" y="11220"/>
                <a:ext cx="75" cy="1395"/>
              </a:xfrm>
              <a:prstGeom prst="leftBracket">
                <a:avLst>
                  <a:gd name="adj" fmla="val 156033"/>
                </a:avLst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cxnSp>
            <p:nvCxnSpPr>
              <p:cNvPr id="77" name="AutoShape 79"/>
              <p:cNvCxnSpPr>
                <a:cxnSpLocks noChangeShapeType="1"/>
              </p:cNvCxnSpPr>
              <p:nvPr/>
            </p:nvCxnSpPr>
            <p:spPr bwMode="auto">
              <a:xfrm>
                <a:off x="5325" y="12045"/>
                <a:ext cx="0" cy="138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8" name="AutoShape 80"/>
              <p:cNvCxnSpPr>
                <a:cxnSpLocks noChangeShapeType="1"/>
              </p:cNvCxnSpPr>
              <p:nvPr/>
            </p:nvCxnSpPr>
            <p:spPr bwMode="auto">
              <a:xfrm>
                <a:off x="6750" y="12045"/>
                <a:ext cx="0" cy="138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  <p:sp>
        <p:nvSpPr>
          <p:cNvPr id="52" name="AutoShape 81"/>
          <p:cNvSpPr>
            <a:spLocks noChangeArrowheads="1"/>
          </p:cNvSpPr>
          <p:nvPr/>
        </p:nvSpPr>
        <p:spPr bwMode="auto">
          <a:xfrm>
            <a:off x="125792" y="6128138"/>
            <a:ext cx="2182561" cy="575247"/>
          </a:xfrm>
          <a:prstGeom prst="roundRect">
            <a:avLst>
              <a:gd name="adj" fmla="val 16667"/>
            </a:avLst>
          </a:prstGeom>
          <a:solidFill>
            <a:srgbClr val="F2DBD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b="1" dirty="0" smtClean="0">
                <a:latin typeface="Verdana" pitchFamily="34" charset="0"/>
              </a:rPr>
              <a:t>NATIONAL PARCEL OWNER’S SYSTEM</a:t>
            </a:r>
            <a:endParaRPr lang="tr-TR" sz="1000" b="1" dirty="0"/>
          </a:p>
        </p:txBody>
      </p:sp>
      <p:grpSp>
        <p:nvGrpSpPr>
          <p:cNvPr id="53" name="Group 82"/>
          <p:cNvGrpSpPr>
            <a:grpSpLocks/>
          </p:cNvGrpSpPr>
          <p:nvPr/>
        </p:nvGrpSpPr>
        <p:grpSpPr bwMode="auto">
          <a:xfrm>
            <a:off x="730909" y="5106782"/>
            <a:ext cx="982670" cy="962658"/>
            <a:chOff x="2235" y="13770"/>
            <a:chExt cx="1140" cy="1230"/>
          </a:xfrm>
        </p:grpSpPr>
        <p:grpSp>
          <p:nvGrpSpPr>
            <p:cNvPr id="64" name="Group 83"/>
            <p:cNvGrpSpPr>
              <a:grpSpLocks/>
            </p:cNvGrpSpPr>
            <p:nvPr/>
          </p:nvGrpSpPr>
          <p:grpSpPr bwMode="auto">
            <a:xfrm>
              <a:off x="2340" y="13896"/>
              <a:ext cx="930" cy="1074"/>
              <a:chOff x="5445" y="12000"/>
              <a:chExt cx="1230" cy="1380"/>
            </a:xfrm>
          </p:grpSpPr>
          <p:sp>
            <p:nvSpPr>
              <p:cNvPr id="69" name="AutoShape 84"/>
              <p:cNvSpPr>
                <a:spLocks noChangeArrowheads="1"/>
              </p:cNvSpPr>
              <p:nvPr/>
            </p:nvSpPr>
            <p:spPr bwMode="auto">
              <a:xfrm>
                <a:off x="5445" y="1200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70" name="AutoShape 85"/>
              <p:cNvSpPr>
                <a:spLocks noChangeArrowheads="1"/>
              </p:cNvSpPr>
              <p:nvPr/>
            </p:nvSpPr>
            <p:spPr bwMode="auto">
              <a:xfrm>
                <a:off x="5445" y="1227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71" name="AutoShape 86"/>
              <p:cNvSpPr>
                <a:spLocks noChangeArrowheads="1"/>
              </p:cNvSpPr>
              <p:nvPr/>
            </p:nvSpPr>
            <p:spPr bwMode="auto">
              <a:xfrm>
                <a:off x="5445" y="1254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72" name="AutoShape 87"/>
              <p:cNvSpPr>
                <a:spLocks noChangeArrowheads="1"/>
              </p:cNvSpPr>
              <p:nvPr/>
            </p:nvSpPr>
            <p:spPr bwMode="auto">
              <a:xfrm>
                <a:off x="5445" y="12825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sp>
            <p:nvSpPr>
              <p:cNvPr id="73" name="AutoShape 88"/>
              <p:cNvSpPr>
                <a:spLocks noChangeArrowheads="1"/>
              </p:cNvSpPr>
              <p:nvPr/>
            </p:nvSpPr>
            <p:spPr bwMode="auto">
              <a:xfrm>
                <a:off x="5445" y="13110"/>
                <a:ext cx="1230" cy="270"/>
              </a:xfrm>
              <a:prstGeom prst="flowChartMagneticDisk">
                <a:avLst/>
              </a:prstGeom>
              <a:solidFill>
                <a:srgbClr val="E5DFE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</p:grpSp>
        <p:grpSp>
          <p:nvGrpSpPr>
            <p:cNvPr id="65" name="Group 89"/>
            <p:cNvGrpSpPr>
              <a:grpSpLocks/>
            </p:cNvGrpSpPr>
            <p:nvPr/>
          </p:nvGrpSpPr>
          <p:grpSpPr bwMode="auto">
            <a:xfrm>
              <a:off x="2235" y="13770"/>
              <a:ext cx="1140" cy="1230"/>
              <a:chOff x="5325" y="11880"/>
              <a:chExt cx="1425" cy="1545"/>
            </a:xfrm>
          </p:grpSpPr>
          <p:sp>
            <p:nvSpPr>
              <p:cNvPr id="66" name="AutoShape 90"/>
              <p:cNvSpPr>
                <a:spLocks/>
              </p:cNvSpPr>
              <p:nvPr/>
            </p:nvSpPr>
            <p:spPr bwMode="auto">
              <a:xfrm rot="5400000">
                <a:off x="6000" y="11220"/>
                <a:ext cx="75" cy="1395"/>
              </a:xfrm>
              <a:prstGeom prst="leftBracket">
                <a:avLst>
                  <a:gd name="adj" fmla="val 156033"/>
                </a:avLst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1000" b="1"/>
              </a:p>
            </p:txBody>
          </p:sp>
          <p:cxnSp>
            <p:nvCxnSpPr>
              <p:cNvPr id="67" name="AutoShape 91"/>
              <p:cNvCxnSpPr>
                <a:cxnSpLocks noChangeShapeType="1"/>
              </p:cNvCxnSpPr>
              <p:nvPr/>
            </p:nvCxnSpPr>
            <p:spPr bwMode="auto">
              <a:xfrm>
                <a:off x="5325" y="12045"/>
                <a:ext cx="0" cy="138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68" name="AutoShape 92"/>
              <p:cNvCxnSpPr>
                <a:cxnSpLocks noChangeShapeType="1"/>
              </p:cNvCxnSpPr>
              <p:nvPr/>
            </p:nvCxnSpPr>
            <p:spPr bwMode="auto">
              <a:xfrm>
                <a:off x="6750" y="12045"/>
                <a:ext cx="0" cy="138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  <p:sp>
        <p:nvSpPr>
          <p:cNvPr id="54" name="AutoShape 93"/>
          <p:cNvSpPr>
            <a:spLocks noChangeArrowheads="1"/>
          </p:cNvSpPr>
          <p:nvPr/>
        </p:nvSpPr>
        <p:spPr bwMode="auto">
          <a:xfrm flipH="1">
            <a:off x="2373002" y="6362933"/>
            <a:ext cx="4473733" cy="352192"/>
          </a:xfrm>
          <a:prstGeom prst="rightArrow">
            <a:avLst>
              <a:gd name="adj1" fmla="val 66130"/>
              <a:gd name="adj2" fmla="val 53769"/>
            </a:avLst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000" b="1" dirty="0" smtClean="0">
                <a:latin typeface="Calibri" pitchFamily="34" charset="0"/>
              </a:rPr>
              <a:t>FOR PARCEL OWNER SITUATION BY ONLINE</a:t>
            </a:r>
            <a:endParaRPr lang="tr-TR" sz="1000" b="1" dirty="0"/>
          </a:p>
        </p:txBody>
      </p:sp>
      <p:grpSp>
        <p:nvGrpSpPr>
          <p:cNvPr id="55" name="Group 94"/>
          <p:cNvGrpSpPr>
            <a:grpSpLocks/>
          </p:cNvGrpSpPr>
          <p:nvPr/>
        </p:nvGrpSpPr>
        <p:grpSpPr bwMode="auto">
          <a:xfrm>
            <a:off x="1739439" y="5435494"/>
            <a:ext cx="2663552" cy="436718"/>
            <a:chOff x="3045" y="14190"/>
            <a:chExt cx="3090" cy="558"/>
          </a:xfrm>
        </p:grpSpPr>
        <p:cxnSp>
          <p:nvCxnSpPr>
            <p:cNvPr id="62" name="AutoShape 95"/>
            <p:cNvCxnSpPr>
              <a:cxnSpLocks noChangeShapeType="1"/>
            </p:cNvCxnSpPr>
            <p:nvPr/>
          </p:nvCxnSpPr>
          <p:spPr bwMode="auto">
            <a:xfrm flipV="1">
              <a:off x="6135" y="14190"/>
              <a:ext cx="0" cy="558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63" name="AutoShape 96"/>
            <p:cNvCxnSpPr>
              <a:cxnSpLocks noChangeShapeType="1"/>
            </p:cNvCxnSpPr>
            <p:nvPr/>
          </p:nvCxnSpPr>
          <p:spPr bwMode="auto">
            <a:xfrm flipH="1">
              <a:off x="3045" y="14748"/>
              <a:ext cx="3090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59" name="AutoShape 102"/>
          <p:cNvCxnSpPr>
            <a:cxnSpLocks noChangeShapeType="1"/>
          </p:cNvCxnSpPr>
          <p:nvPr/>
        </p:nvCxnSpPr>
        <p:spPr bwMode="auto">
          <a:xfrm>
            <a:off x="4437531" y="-5655765"/>
            <a:ext cx="125419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</p:cxnSp>
      <p:sp>
        <p:nvSpPr>
          <p:cNvPr id="37" name="AutoShape 105"/>
          <p:cNvSpPr>
            <a:spLocks/>
          </p:cNvSpPr>
          <p:nvPr/>
        </p:nvSpPr>
        <p:spPr bwMode="auto">
          <a:xfrm>
            <a:off x="590465" y="1866617"/>
            <a:ext cx="123265" cy="1127014"/>
          </a:xfrm>
          <a:prstGeom prst="leftBracket">
            <a:avLst>
              <a:gd name="adj" fmla="val 83916"/>
            </a:avLst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tr-TR" sz="1000" b="1"/>
          </a:p>
        </p:txBody>
      </p:sp>
      <p:cxnSp>
        <p:nvCxnSpPr>
          <p:cNvPr id="38" name="AutoShape 106"/>
          <p:cNvCxnSpPr>
            <a:cxnSpLocks noChangeShapeType="1"/>
          </p:cNvCxnSpPr>
          <p:nvPr/>
        </p:nvCxnSpPr>
        <p:spPr bwMode="auto">
          <a:xfrm flipH="1">
            <a:off x="274114" y="2453604"/>
            <a:ext cx="316351" cy="0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" name="AutoShape 107"/>
          <p:cNvCxnSpPr>
            <a:cxnSpLocks noChangeShapeType="1"/>
          </p:cNvCxnSpPr>
          <p:nvPr/>
        </p:nvCxnSpPr>
        <p:spPr bwMode="auto">
          <a:xfrm flipV="1">
            <a:off x="274114" y="1185421"/>
            <a:ext cx="0" cy="1268183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" name="AutoShape 108"/>
          <p:cNvCxnSpPr>
            <a:cxnSpLocks noChangeShapeType="1"/>
          </p:cNvCxnSpPr>
          <p:nvPr/>
        </p:nvCxnSpPr>
        <p:spPr bwMode="auto">
          <a:xfrm>
            <a:off x="274114" y="1196752"/>
            <a:ext cx="3400554" cy="0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36" name="AutoShape 109"/>
          <p:cNvSpPr>
            <a:spLocks noChangeArrowheads="1"/>
          </p:cNvSpPr>
          <p:nvPr/>
        </p:nvSpPr>
        <p:spPr bwMode="auto">
          <a:xfrm>
            <a:off x="590465" y="886058"/>
            <a:ext cx="2347201" cy="598726"/>
          </a:xfrm>
          <a:prstGeom prst="homePlate">
            <a:avLst>
              <a:gd name="adj" fmla="val 88987"/>
            </a:avLst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tr-TR" sz="1100" b="1" dirty="0" smtClean="0">
                <a:solidFill>
                  <a:schemeClr val="bg1"/>
                </a:solidFill>
                <a:latin typeface="Calibri" pitchFamily="34" charset="0"/>
              </a:rPr>
              <a:t>GIS BASED DISTRIBUTION OF  DONATION</a:t>
            </a:r>
            <a:endParaRPr lang="tr-TR" sz="1100" b="1" dirty="0">
              <a:solidFill>
                <a:schemeClr val="bg1"/>
              </a:solidFill>
            </a:endParaRPr>
          </a:p>
        </p:txBody>
      </p:sp>
      <p:grpSp>
        <p:nvGrpSpPr>
          <p:cNvPr id="148" name="Group 94"/>
          <p:cNvGrpSpPr>
            <a:grpSpLocks/>
          </p:cNvGrpSpPr>
          <p:nvPr/>
        </p:nvGrpSpPr>
        <p:grpSpPr bwMode="auto">
          <a:xfrm flipH="1">
            <a:off x="4555391" y="5445224"/>
            <a:ext cx="3013346" cy="436718"/>
            <a:chOff x="3045" y="14190"/>
            <a:chExt cx="3090" cy="558"/>
          </a:xfrm>
        </p:grpSpPr>
        <p:cxnSp>
          <p:nvCxnSpPr>
            <p:cNvPr id="149" name="AutoShape 95"/>
            <p:cNvCxnSpPr>
              <a:cxnSpLocks noChangeShapeType="1"/>
            </p:cNvCxnSpPr>
            <p:nvPr/>
          </p:nvCxnSpPr>
          <p:spPr bwMode="auto">
            <a:xfrm flipV="1">
              <a:off x="6135" y="14190"/>
              <a:ext cx="0" cy="558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150" name="AutoShape 96"/>
            <p:cNvCxnSpPr>
              <a:cxnSpLocks noChangeShapeType="1"/>
            </p:cNvCxnSpPr>
            <p:nvPr/>
          </p:nvCxnSpPr>
          <p:spPr bwMode="auto">
            <a:xfrm flipH="1">
              <a:off x="3045" y="14748"/>
              <a:ext cx="3090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52" name="Katlanmış Nesne 151"/>
          <p:cNvSpPr/>
          <p:nvPr/>
        </p:nvSpPr>
        <p:spPr>
          <a:xfrm>
            <a:off x="6324428" y="4603761"/>
            <a:ext cx="1084263" cy="1071014"/>
          </a:xfrm>
          <a:prstGeom prst="foldedCorner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AID TO DONATE</a:t>
            </a:r>
            <a:endParaRPr lang="tr-TR" dirty="0"/>
          </a:p>
        </p:txBody>
      </p:sp>
      <p:sp>
        <p:nvSpPr>
          <p:cNvPr id="153" name="Şeritli Sağ Ok 152"/>
          <p:cNvSpPr/>
          <p:nvPr/>
        </p:nvSpPr>
        <p:spPr>
          <a:xfrm>
            <a:off x="5580112" y="4941168"/>
            <a:ext cx="678504" cy="427531"/>
          </a:xfrm>
          <a:prstGeom prst="stripedRightArrow">
            <a:avLst/>
          </a:prstGeom>
          <a:ln w="127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51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 smtClean="0"/>
              <a:t>Our</a:t>
            </a:r>
            <a:r>
              <a:rPr lang="tr-TR" dirty="0" smtClean="0"/>
              <a:t> New </a:t>
            </a:r>
            <a:r>
              <a:rPr lang="tr-TR" dirty="0" err="1" smtClean="0"/>
              <a:t>Projects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58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16" name="15 Yuvarlatılmış Dikdörtgen"/>
          <p:cNvSpPr/>
          <p:nvPr/>
        </p:nvSpPr>
        <p:spPr>
          <a:xfrm>
            <a:off x="393670" y="1259247"/>
            <a:ext cx="4252204" cy="481757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GIS BASED OBLIQUE IMAGERY &amp; 3D CITY MODELLING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66" y="1052736"/>
            <a:ext cx="3203848" cy="20021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" y="1784556"/>
            <a:ext cx="4299196" cy="201624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1" y="3573016"/>
            <a:ext cx="3214638" cy="2002132"/>
          </a:xfrm>
          <a:prstGeom prst="rect">
            <a:avLst/>
          </a:prstGeom>
        </p:spPr>
      </p:pic>
      <p:sp>
        <p:nvSpPr>
          <p:cNvPr id="21" name="15 Yuvarlatılmış Dikdörtgen"/>
          <p:cNvSpPr/>
          <p:nvPr/>
        </p:nvSpPr>
        <p:spPr>
          <a:xfrm>
            <a:off x="2708013" y="3664004"/>
            <a:ext cx="1924094" cy="273585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OBLIQUE IMAGERY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2" name="15 Yuvarlatılmış Dikdörtgen"/>
          <p:cNvSpPr/>
          <p:nvPr/>
        </p:nvSpPr>
        <p:spPr>
          <a:xfrm>
            <a:off x="5148970" y="2903564"/>
            <a:ext cx="3209244" cy="273585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PHOTOREALISTIC 3D CITY MODEL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3" name="15 Yuvarlatılmış Dikdörtgen"/>
          <p:cNvSpPr/>
          <p:nvPr/>
        </p:nvSpPr>
        <p:spPr>
          <a:xfrm>
            <a:off x="7782538" y="1038785"/>
            <a:ext cx="722723" cy="273585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LOD-3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4" name="15 Yuvarlatılmış Dikdörtgen"/>
          <p:cNvSpPr/>
          <p:nvPr/>
        </p:nvSpPr>
        <p:spPr>
          <a:xfrm>
            <a:off x="5148970" y="5437795"/>
            <a:ext cx="3209244" cy="273585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3D CITY GUIDE ON WEB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6" name="15 Yuvarlatılmış Dikdörtgen"/>
          <p:cNvSpPr/>
          <p:nvPr/>
        </p:nvSpPr>
        <p:spPr>
          <a:xfrm>
            <a:off x="5163778" y="6052042"/>
            <a:ext cx="3600400" cy="4652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Arial Rounded MT Bold" pitchFamily="34" charset="0"/>
              </a:rPr>
              <a:t>PROJECT SITUATION: CONTINUE</a:t>
            </a:r>
            <a:endParaRPr lang="tr-TR" sz="1500" dirty="0">
              <a:latin typeface="Arial Rounded MT Bold" pitchFamily="34" charset="0"/>
            </a:endParaRPr>
          </a:p>
        </p:txBody>
      </p:sp>
      <p:pic>
        <p:nvPicPr>
          <p:cNvPr id="27" name="Picture 2" descr="C:\Users\N_OSMA~1\AppData\Local\Temp\Rar$DRa0.672\20131111_1648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11146"/>
            <a:ext cx="1994621" cy="23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5 Yuvarlatılmış Dikdörtgen"/>
          <p:cNvSpPr/>
          <p:nvPr/>
        </p:nvSpPr>
        <p:spPr>
          <a:xfrm>
            <a:off x="1964020" y="4221088"/>
            <a:ext cx="2391956" cy="273585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PREPARING FOR MOBILE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09858"/>
            <a:ext cx="1448234" cy="1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pic>
        <p:nvPicPr>
          <p:cNvPr id="19" name="Picture 2" descr="C:\Users\N_OSMA~1\AppData\Local\Temp\Rar$DRa0.664\CBS Kongresi Örnek Görüntüler\0272284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" y="1236488"/>
            <a:ext cx="9143999" cy="51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Düz Bağlayıcı 12"/>
          <p:cNvCxnSpPr/>
          <p:nvPr/>
        </p:nvCxnSpPr>
        <p:spPr>
          <a:xfrm flipV="1">
            <a:off x="5508104" y="2636912"/>
            <a:ext cx="0" cy="162635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C:\Users\N_OSMA~1\AppData\Local\Temp\Rar$DRa0.727\CBS Kongresi Örnek Görüntüler\0271977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154699"/>
            <a:ext cx="9170807" cy="51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Düz Bağlayıcı 26"/>
          <p:cNvCxnSpPr/>
          <p:nvPr/>
        </p:nvCxnSpPr>
        <p:spPr>
          <a:xfrm flipH="1" flipV="1">
            <a:off x="4059560" y="4077072"/>
            <a:ext cx="2024608" cy="505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1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pic>
        <p:nvPicPr>
          <p:cNvPr id="12" name="Picture 3" descr="C:\Users\N_OSMA~1\AppData\Local\Temp\Rar$DRa0.459\2013-11-11_11-15-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3011"/>
            <a:ext cx="8216770" cy="39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5 Yuvarlatılmış Dikdörtgen"/>
          <p:cNvSpPr/>
          <p:nvPr/>
        </p:nvSpPr>
        <p:spPr>
          <a:xfrm>
            <a:off x="177646" y="1414756"/>
            <a:ext cx="4538370" cy="358060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PHOTO REALISTIC 3D CITY OF KONYA CITY CENTER</a:t>
            </a:r>
            <a:endParaRPr lang="tr-TR" sz="13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26" name="15 Yuvarlatılmış Dikdörtgen"/>
          <p:cNvSpPr/>
          <p:nvPr/>
        </p:nvSpPr>
        <p:spPr>
          <a:xfrm>
            <a:off x="5071809" y="5910584"/>
            <a:ext cx="3600400" cy="4652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Arial Rounded MT Bold" pitchFamily="34" charset="0"/>
              </a:rPr>
              <a:t>PROJECT SITUATION: CONTINUE</a:t>
            </a:r>
            <a:endParaRPr lang="tr-TR" sz="1500" dirty="0">
              <a:latin typeface="Arial Rounded MT Bold" pitchFamily="34" charset="0"/>
            </a:endParaRPr>
          </a:p>
        </p:txBody>
      </p:sp>
      <p:sp>
        <p:nvSpPr>
          <p:cNvPr id="19" name="15 Yuvarlatılmış Dikdörtgen"/>
          <p:cNvSpPr/>
          <p:nvPr/>
        </p:nvSpPr>
        <p:spPr>
          <a:xfrm>
            <a:off x="251520" y="974389"/>
            <a:ext cx="4538370" cy="328228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INTELLIGENT ADAPTIVE SIGNALIZATION PROJECT</a:t>
            </a:r>
            <a:endParaRPr lang="tr-TR" sz="1300" dirty="0">
              <a:latin typeface="Arial Rounded MT Bold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" y="1427217"/>
            <a:ext cx="4931105" cy="2966368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75" y="1709511"/>
            <a:ext cx="4313613" cy="2404263"/>
          </a:xfrm>
          <a:prstGeom prst="rect">
            <a:avLst/>
          </a:prstGeom>
        </p:spPr>
      </p:pic>
      <p:sp>
        <p:nvSpPr>
          <p:cNvPr id="27" name="15 Yuvarlatılmış Dikdörtgen"/>
          <p:cNvSpPr/>
          <p:nvPr/>
        </p:nvSpPr>
        <p:spPr>
          <a:xfrm>
            <a:off x="5072161" y="1052577"/>
            <a:ext cx="2845427" cy="3282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solidFill>
                  <a:schemeClr val="tx1"/>
                </a:solidFill>
                <a:latin typeface="Arial Rounded MT Bold" pitchFamily="34" charset="0"/>
              </a:rPr>
              <a:t>REAL TIME TRAFFIC SITUATION</a:t>
            </a:r>
            <a:endParaRPr lang="tr-TR" sz="13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 flipH="1">
            <a:off x="5679968" y="1380964"/>
            <a:ext cx="100454" cy="37855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15 Yuvarlatılmış Dikdörtgen"/>
          <p:cNvSpPr/>
          <p:nvPr/>
        </p:nvSpPr>
        <p:spPr>
          <a:xfrm>
            <a:off x="5780422" y="3412257"/>
            <a:ext cx="2845427" cy="32822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solidFill>
                  <a:schemeClr val="tx1"/>
                </a:solidFill>
                <a:latin typeface="Arial Rounded MT Bold" pitchFamily="34" charset="0"/>
              </a:rPr>
              <a:t>REAL TIME SIGNAL SITUATION</a:t>
            </a:r>
            <a:endParaRPr lang="tr-TR" sz="13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cxnSp>
        <p:nvCxnSpPr>
          <p:cNvPr id="29" name="Düz Bağlayıcı 28"/>
          <p:cNvCxnSpPr/>
          <p:nvPr/>
        </p:nvCxnSpPr>
        <p:spPr>
          <a:xfrm flipH="1">
            <a:off x="7020149" y="3039406"/>
            <a:ext cx="100454" cy="37855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15 Yuvarlatılmış Dikdörtgen"/>
          <p:cNvSpPr/>
          <p:nvPr/>
        </p:nvSpPr>
        <p:spPr>
          <a:xfrm>
            <a:off x="109460" y="4061672"/>
            <a:ext cx="5385418" cy="7721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solidFill>
                  <a:schemeClr val="tx1"/>
                </a:solidFill>
                <a:latin typeface="Arial Rounded MT Bold" pitchFamily="34" charset="0"/>
              </a:rPr>
              <a:t>SIGNAL SYSTEM RUNNING WITH ARTIFICIAL INTELLIGENCE ACCORDING TO REAL TIME TRAFFIC DENSTIY</a:t>
            </a:r>
            <a:endParaRPr lang="tr-TR" sz="13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26842"/>
            <a:ext cx="3491880" cy="1842449"/>
          </a:xfrm>
          <a:prstGeom prst="rect">
            <a:avLst/>
          </a:prstGeom>
        </p:spPr>
      </p:pic>
      <p:sp>
        <p:nvSpPr>
          <p:cNvPr id="31" name="15 Yuvarlatılmış Dikdörtgen"/>
          <p:cNvSpPr/>
          <p:nvPr/>
        </p:nvSpPr>
        <p:spPr>
          <a:xfrm>
            <a:off x="4540288" y="4951816"/>
            <a:ext cx="4085561" cy="77166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solidFill>
                  <a:schemeClr val="tx1"/>
                </a:solidFill>
                <a:latin typeface="Arial Rounded MT Bold" pitchFamily="34" charset="0"/>
              </a:rPr>
              <a:t>AUTOMATICALLY SIGNAL CHANGED FOR ACCREDITED VEHICLES (</a:t>
            </a:r>
            <a:r>
              <a:rPr lang="tr-TR" sz="1300" dirty="0" err="1" smtClean="0">
                <a:solidFill>
                  <a:schemeClr val="tx1"/>
                </a:solidFill>
                <a:latin typeface="Arial Rounded MT Bold" pitchFamily="34" charset="0"/>
              </a:rPr>
              <a:t>FIRECAR,POLICE,etc</a:t>
            </a:r>
            <a:r>
              <a:rPr lang="tr-TR" sz="1300" dirty="0" smtClean="0">
                <a:solidFill>
                  <a:schemeClr val="tx1"/>
                </a:solidFill>
                <a:latin typeface="Arial Rounded MT Bold" pitchFamily="34" charset="0"/>
              </a:rPr>
              <a:t>.)</a:t>
            </a:r>
            <a:endParaRPr lang="tr-TR" sz="13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16" name="15 Yuvarlatılmış Dikdörtgen"/>
          <p:cNvSpPr/>
          <p:nvPr/>
        </p:nvSpPr>
        <p:spPr>
          <a:xfrm>
            <a:off x="234705" y="1073321"/>
            <a:ext cx="5258450" cy="29168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DIGITAL SIGN BASED ON CITY PLANING PORTAL &amp; PROCESS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6" name="15 Yuvarlatılmış Dikdörtgen"/>
          <p:cNvSpPr/>
          <p:nvPr/>
        </p:nvSpPr>
        <p:spPr>
          <a:xfrm>
            <a:off x="5163778" y="6052042"/>
            <a:ext cx="3600400" cy="4652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Arial Rounded MT Bold" pitchFamily="34" charset="0"/>
              </a:rPr>
              <a:t>PROJECT SITUATION: CONTINUE</a:t>
            </a:r>
            <a:endParaRPr lang="tr-TR" sz="1500" dirty="0">
              <a:latin typeface="Arial Rounded MT Bold" pitchFamily="34" charset="0"/>
            </a:endParaRPr>
          </a:p>
        </p:txBody>
      </p:sp>
      <p:pic>
        <p:nvPicPr>
          <p:cNvPr id="19" name="10 Resim" descr="im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1606811"/>
            <a:ext cx="5256584" cy="4291768"/>
          </a:xfrm>
          <a:prstGeom prst="rect">
            <a:avLst/>
          </a:prstGeom>
        </p:spPr>
      </p:pic>
      <p:pic>
        <p:nvPicPr>
          <p:cNvPr id="27" name="7 Resim" descr="eimza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88223" y="1356464"/>
            <a:ext cx="730353" cy="7043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49" descr="datamodel_04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889" y="5915938"/>
            <a:ext cx="1351783" cy="88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2" descr="datamodel_05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5073" y="2492896"/>
            <a:ext cx="1167136" cy="109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2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3 Resim" descr="Buyuksehir logo copy.gif"/>
          <p:cNvPicPr>
            <a:picLocks noChangeAspect="1"/>
          </p:cNvPicPr>
          <p:nvPr/>
        </p:nvPicPr>
        <p:blipFill>
          <a:blip r:embed="rId3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5" name="4 Resim" descr="kartal.gif"/>
          <p:cNvPicPr>
            <a:picLocks noChangeAspect="1"/>
          </p:cNvPicPr>
          <p:nvPr/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9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16" name="15 Yuvarlatılmış Dikdörtgen"/>
          <p:cNvSpPr/>
          <p:nvPr/>
        </p:nvSpPr>
        <p:spPr>
          <a:xfrm>
            <a:off x="234705" y="1073321"/>
            <a:ext cx="5489423" cy="29168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latin typeface="Arial Rounded MT Bold" pitchFamily="34" charset="0"/>
              </a:rPr>
              <a:t>RESCALE </a:t>
            </a:r>
            <a:r>
              <a:rPr lang="tr-TR" sz="1300" dirty="0" smtClean="0">
                <a:solidFill>
                  <a:srgbClr val="FFFF00"/>
                </a:solidFill>
                <a:latin typeface="Arial Rounded MT Bold" pitchFamily="34" charset="0"/>
              </a:rPr>
              <a:t>GIS BASE </a:t>
            </a:r>
            <a:r>
              <a:rPr lang="tr-TR" sz="1300" dirty="0" smtClean="0">
                <a:latin typeface="Arial Rounded MT Bold" pitchFamily="34" charset="0"/>
              </a:rPr>
              <a:t>FOR NEW RESPONSIBILITY TERRITORY’S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6" name="15 Yuvarlatılmış Dikdörtgen"/>
          <p:cNvSpPr/>
          <p:nvPr/>
        </p:nvSpPr>
        <p:spPr>
          <a:xfrm>
            <a:off x="5163778" y="6237312"/>
            <a:ext cx="3600400" cy="4652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 smtClean="0">
                <a:latin typeface="Arial Rounded MT Bold" pitchFamily="34" charset="0"/>
              </a:rPr>
              <a:t>PROJECT SITUATION: CONTINUE</a:t>
            </a:r>
            <a:endParaRPr lang="tr-TR" sz="1500" dirty="0">
              <a:latin typeface="Arial Rounded MT Bold" pitchFamily="34" charset="0"/>
            </a:endParaRPr>
          </a:p>
        </p:txBody>
      </p:sp>
      <p:pic>
        <p:nvPicPr>
          <p:cNvPr id="14" name="Picture 6" descr="konya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07719" y="1412776"/>
            <a:ext cx="43926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KONYA_SINI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4" y="2340006"/>
            <a:ext cx="2158814" cy="163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Yuvarlatılmış Dikdörtgen 2"/>
          <p:cNvSpPr/>
          <p:nvPr/>
        </p:nvSpPr>
        <p:spPr>
          <a:xfrm>
            <a:off x="853444" y="4869160"/>
            <a:ext cx="1558316" cy="63209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080E16"/>
                </a:solidFill>
              </a:rPr>
              <a:t>2060 KM</a:t>
            </a:r>
            <a:r>
              <a:rPr lang="tr-TR" sz="2400" b="1" baseline="42000" dirty="0">
                <a:solidFill>
                  <a:srgbClr val="080E16"/>
                </a:solidFill>
              </a:rPr>
              <a:t>2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5715656" y="4869160"/>
            <a:ext cx="1808672" cy="63209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080E16"/>
                </a:solidFill>
              </a:rPr>
              <a:t>40814 KM</a:t>
            </a:r>
            <a:r>
              <a:rPr lang="tr-TR" sz="2400" b="1" baseline="42000" dirty="0">
                <a:solidFill>
                  <a:srgbClr val="080E16"/>
                </a:solidFill>
              </a:rPr>
              <a:t>2</a:t>
            </a:r>
          </a:p>
        </p:txBody>
      </p:sp>
      <p:sp>
        <p:nvSpPr>
          <p:cNvPr id="21" name="Yuvarlatılmış Dikdörtgen 20"/>
          <p:cNvSpPr/>
          <p:nvPr/>
        </p:nvSpPr>
        <p:spPr>
          <a:xfrm>
            <a:off x="481462" y="5580590"/>
            <a:ext cx="2350404" cy="51270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OLD RESPONSIBILITY 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endParaRPr lang="tr-T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5461956" y="5580590"/>
            <a:ext cx="2350404" cy="51270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NEW RESPONSIBILITY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AREA</a:t>
            </a:r>
            <a:endParaRPr lang="tr-TR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Şeritli Sağ Ok 5"/>
          <p:cNvSpPr/>
          <p:nvPr/>
        </p:nvSpPr>
        <p:spPr>
          <a:xfrm>
            <a:off x="2987824" y="5085184"/>
            <a:ext cx="2376264" cy="1008112"/>
          </a:xfrm>
          <a:prstGeom prst="stripedRightArrow">
            <a:avLst>
              <a:gd name="adj1" fmla="val 69653"/>
              <a:gd name="adj2" fmla="val 28080"/>
            </a:avLst>
          </a:prstGeom>
          <a:ln w="1587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RE-SCALE FOR PRESENT GIS</a:t>
            </a:r>
            <a:endParaRPr lang="tr-TR" b="1" dirty="0"/>
          </a:p>
        </p:txBody>
      </p:sp>
      <p:sp>
        <p:nvSpPr>
          <p:cNvPr id="23" name="Yuvarlatılmış Dikdörtgen 22"/>
          <p:cNvSpPr/>
          <p:nvPr/>
        </p:nvSpPr>
        <p:spPr>
          <a:xfrm>
            <a:off x="5339235" y="2801651"/>
            <a:ext cx="1808672" cy="63209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KONYA</a:t>
            </a:r>
            <a:endParaRPr lang="tr-TR" sz="2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Köşeli Çift Ayraç 10"/>
          <p:cNvSpPr/>
          <p:nvPr/>
        </p:nvSpPr>
        <p:spPr>
          <a:xfrm>
            <a:off x="3325642" y="2587383"/>
            <a:ext cx="540060" cy="1059397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5" name="Köşeli Çift Ayraç 24"/>
          <p:cNvSpPr/>
          <p:nvPr/>
        </p:nvSpPr>
        <p:spPr>
          <a:xfrm>
            <a:off x="3671900" y="2587764"/>
            <a:ext cx="540060" cy="1059397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8" name="Köşeli Çift Ayraç 27"/>
          <p:cNvSpPr/>
          <p:nvPr/>
        </p:nvSpPr>
        <p:spPr>
          <a:xfrm>
            <a:off x="4024320" y="2587764"/>
            <a:ext cx="540060" cy="1059397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68666" y="4094027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3699375" y="3910697"/>
            <a:ext cx="1159292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</a:t>
            </a:r>
            <a:endParaRPr lang="tr-TR" sz="7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2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158723" name="4 İçerik Yer Tutucusu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E26A3-BBC1-4636-A7C7-D0D974FDB161}" type="slidenum">
              <a:rPr lang="tr-TR"/>
              <a:pPr>
                <a:defRPr/>
              </a:p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7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85488"/>
            <a:ext cx="9144001" cy="6943488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-85488"/>
            <a:ext cx="9144000" cy="6943488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6" descr="KONYA POSI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340768"/>
            <a:ext cx="7684616" cy="35498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86256"/>
            <a:ext cx="3600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 flipV="1">
            <a:off x="3563888" y="3140968"/>
            <a:ext cx="0" cy="360040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>
            <a:off x="3563888" y="3861048"/>
            <a:ext cx="0" cy="432048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 flipH="1">
            <a:off x="3131840" y="3645024"/>
            <a:ext cx="288032" cy="0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>
            <a:off x="3764672" y="3690744"/>
            <a:ext cx="504056" cy="0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3 Resim" descr="Buyuksehir logo copy.gif"/>
          <p:cNvPicPr>
            <a:picLocks noChangeAspect="1"/>
          </p:cNvPicPr>
          <p:nvPr/>
        </p:nvPicPr>
        <p:blipFill>
          <a:blip r:embed="rId5" cstate="print">
            <a:lum bright="100000" contrast="-100000"/>
          </a:blip>
          <a:stretch>
            <a:fillRect/>
          </a:stretch>
        </p:blipFill>
        <p:spPr>
          <a:xfrm>
            <a:off x="109460" y="100467"/>
            <a:ext cx="747764" cy="613889"/>
          </a:xfrm>
          <a:prstGeom prst="rect">
            <a:avLst/>
          </a:prstGeom>
        </p:spPr>
      </p:pic>
      <p:pic>
        <p:nvPicPr>
          <p:cNvPr id="20" name="4 Resim" descr="kartal.gif"/>
          <p:cNvPicPr>
            <a:picLocks noChangeAspect="1"/>
          </p:cNvPicPr>
          <p:nvPr/>
        </p:nvPicPr>
        <p:blipFill>
          <a:blip r:embed="rId6" cstate="print">
            <a:lum bright="100000" contrast="-100000"/>
          </a:blip>
          <a:stretch>
            <a:fillRect/>
          </a:stretch>
        </p:blipFill>
        <p:spPr>
          <a:xfrm>
            <a:off x="8358214" y="142852"/>
            <a:ext cx="627990" cy="500066"/>
          </a:xfrm>
          <a:prstGeom prst="rect">
            <a:avLst/>
          </a:prstGeom>
        </p:spPr>
      </p:pic>
      <p:sp>
        <p:nvSpPr>
          <p:cNvPr id="21" name="8 Dikdörtgen"/>
          <p:cNvSpPr/>
          <p:nvPr/>
        </p:nvSpPr>
        <p:spPr>
          <a:xfrm>
            <a:off x="0" y="785794"/>
            <a:ext cx="9144000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9 Yuvarlatılmış Dikdörtgen"/>
          <p:cNvSpPr/>
          <p:nvPr/>
        </p:nvSpPr>
        <p:spPr>
          <a:xfrm>
            <a:off x="1071538" y="71414"/>
            <a:ext cx="7072362" cy="642918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latin typeface="Maiandra GD" pitchFamily="34" charset="0"/>
              </a:rPr>
              <a:t>NEW GENERATION PROJECT BASE ON GIS</a:t>
            </a:r>
            <a:endParaRPr lang="tr-TR" sz="2400" dirty="0">
              <a:latin typeface="Maiandra GD" pitchFamily="34" charset="0"/>
            </a:endParaRPr>
          </a:p>
        </p:txBody>
      </p:sp>
      <p:sp>
        <p:nvSpPr>
          <p:cNvPr id="23" name="15 Yuvarlatılmış Dikdörtgen"/>
          <p:cNvSpPr/>
          <p:nvPr/>
        </p:nvSpPr>
        <p:spPr>
          <a:xfrm>
            <a:off x="234705" y="1073321"/>
            <a:ext cx="5993479" cy="291682"/>
          </a:xfrm>
          <a:prstGeom prst="roundRect">
            <a:avLst/>
          </a:prstGeom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300" dirty="0" smtClean="0">
                <a:solidFill>
                  <a:srgbClr val="FFFF00"/>
                </a:solidFill>
                <a:latin typeface="Arial Rounded MT Bold" pitchFamily="34" charset="0"/>
              </a:rPr>
              <a:t>RESCALE</a:t>
            </a:r>
            <a:r>
              <a:rPr lang="tr-TR" sz="1300" dirty="0" smtClean="0">
                <a:latin typeface="Arial Rounded MT Bold" pitchFamily="34" charset="0"/>
              </a:rPr>
              <a:t> KMM RESPONSIBILITY AREA ACCORDING TO NEW LAW’S</a:t>
            </a:r>
            <a:endParaRPr lang="tr-TR" sz="1300" dirty="0">
              <a:latin typeface="Arial Rounded MT Bold" pitchFamily="34" charset="0"/>
            </a:endParaRPr>
          </a:p>
        </p:txBody>
      </p:sp>
      <p:sp>
        <p:nvSpPr>
          <p:cNvPr id="24" name="Satır Belirtme Çizgisi 2 (Kenarlık ve Diğer Çubuk) 23"/>
          <p:cNvSpPr/>
          <p:nvPr/>
        </p:nvSpPr>
        <p:spPr>
          <a:xfrm>
            <a:off x="4841887" y="5271980"/>
            <a:ext cx="3834569" cy="96533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5074"/>
              <a:gd name="adj6" fmla="val -272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RED BOUNDARY IS NEW RESPOSBILITY AREA OF KONYA METROPOLITAN MUNICIPALITY’S</a:t>
            </a:r>
            <a:endParaRPr lang="tr-T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onsu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85488"/>
            <a:ext cx="9144001" cy="6943488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-85488"/>
            <a:ext cx="9144000" cy="6943488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Yuvarlatılmış Dikdörtgen"/>
          <p:cNvSpPr/>
          <p:nvPr/>
        </p:nvSpPr>
        <p:spPr>
          <a:xfrm>
            <a:off x="2051720" y="3861048"/>
            <a:ext cx="5508611" cy="1218982"/>
          </a:xfrm>
          <a:prstGeom prst="roundRect">
            <a:avLst/>
          </a:prstGeom>
          <a:solidFill>
            <a:schemeClr val="tx2">
              <a:lumMod val="50000"/>
              <a:alpha val="6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latin typeface="Maiandra GD" pitchFamily="34" charset="0"/>
              </a:rPr>
              <a:t>THANK YOU FOR YOUR PARTICIPATION </a:t>
            </a:r>
            <a:endParaRPr lang="tr-TR" sz="3200" dirty="0">
              <a:latin typeface="Maiandra GD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76" y="1665525"/>
            <a:ext cx="1940260" cy="190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383086"/>
            <a:ext cx="419708" cy="4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40" y="6381328"/>
            <a:ext cx="419708" cy="4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96" y="6381328"/>
            <a:ext cx="419708" cy="4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52" y="6381328"/>
            <a:ext cx="419708" cy="4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160771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E6D21-691A-43A5-BD54-F0A18EE769E9}" type="slidenum">
              <a:rPr lang="tr-TR"/>
              <a:pPr>
                <a:defRPr/>
              </a:pPr>
              <a:t>5</a:t>
            </a:fld>
            <a:endParaRPr lang="tr-TR"/>
          </a:p>
        </p:txBody>
      </p:sp>
      <p:pic>
        <p:nvPicPr>
          <p:cNvPr id="160773" name="Picture 3" descr="D:\tarihi yerler\resimlerASP\deneme\Mevlana\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83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" descr="D:\tarihi yerler\resimlerASP\deneme\Kilise\DSC09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0605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2" descr="D:\tarihi yerler\resimlerASP\deneme\Arkeoloji Müzesi\DSC074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3357564"/>
            <a:ext cx="4481146" cy="3500437"/>
          </a:xfrm>
        </p:spPr>
      </p:pic>
      <p:pic>
        <p:nvPicPr>
          <p:cNvPr id="163844" name="Picture 4" descr="D:\tarihi yerler\resimlerASP\deneme\Amber Reis Cami\DSC07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662" y="0"/>
            <a:ext cx="4642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55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166915" name="4 İçerik Yer Tutucusu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8A5A2-0009-48EB-B297-75771A9CF645}" type="slidenum">
              <a:rPr lang="tr-TR"/>
              <a:pPr>
                <a:defRPr/>
              </a:p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52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Resim" descr="degisim.JPG"/>
          <p:cNvPicPr>
            <a:picLocks noChangeAspect="1"/>
          </p:cNvPicPr>
          <p:nvPr/>
        </p:nvPicPr>
        <p:blipFill>
          <a:blip r:embed="rId2" cstate="print"/>
          <a:srcRect l="320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14 Serbest Form"/>
          <p:cNvSpPr/>
          <p:nvPr/>
        </p:nvSpPr>
        <p:spPr>
          <a:xfrm>
            <a:off x="1976613" y="-77387"/>
            <a:ext cx="6056510" cy="6372303"/>
          </a:xfrm>
          <a:custGeom>
            <a:avLst/>
            <a:gdLst>
              <a:gd name="connsiteX0" fmla="*/ 405441 w 6056510"/>
              <a:gd name="connsiteY0" fmla="*/ 129996 h 6372303"/>
              <a:gd name="connsiteX1" fmla="*/ 1285117 w 6056510"/>
              <a:gd name="connsiteY1" fmla="*/ 141571 h 6372303"/>
              <a:gd name="connsiteX2" fmla="*/ 1771253 w 6056510"/>
              <a:gd name="connsiteY2" fmla="*/ 234168 h 6372303"/>
              <a:gd name="connsiteX3" fmla="*/ 2118494 w 6056510"/>
              <a:gd name="connsiteY3" fmla="*/ 535110 h 6372303"/>
              <a:gd name="connsiteX4" fmla="*/ 3218089 w 6056510"/>
              <a:gd name="connsiteY4" fmla="*/ 118422 h 6372303"/>
              <a:gd name="connsiteX5" fmla="*/ 3553755 w 6056510"/>
              <a:gd name="connsiteY5" fmla="*/ 14250 h 6372303"/>
              <a:gd name="connsiteX6" fmla="*/ 4155638 w 6056510"/>
              <a:gd name="connsiteY6" fmla="*/ 48974 h 6372303"/>
              <a:gd name="connsiteX7" fmla="*/ 4294534 w 6056510"/>
              <a:gd name="connsiteY7" fmla="*/ 72123 h 6372303"/>
              <a:gd name="connsiteX8" fmla="*/ 4363982 w 6056510"/>
              <a:gd name="connsiteY8" fmla="*/ 106847 h 6372303"/>
              <a:gd name="connsiteX9" fmla="*/ 4826970 w 6056510"/>
              <a:gd name="connsiteY9" fmla="*/ 280467 h 6372303"/>
              <a:gd name="connsiteX10" fmla="*/ 4884843 w 6056510"/>
              <a:gd name="connsiteY10" fmla="*/ 338341 h 6372303"/>
              <a:gd name="connsiteX11" fmla="*/ 5405704 w 6056510"/>
              <a:gd name="connsiteY11" fmla="*/ 789753 h 6372303"/>
              <a:gd name="connsiteX12" fmla="*/ 5498301 w 6056510"/>
              <a:gd name="connsiteY12" fmla="*/ 1391637 h 6372303"/>
              <a:gd name="connsiteX13" fmla="*/ 5509876 w 6056510"/>
              <a:gd name="connsiteY13" fmla="*/ 1449510 h 6372303"/>
              <a:gd name="connsiteX14" fmla="*/ 5556175 w 6056510"/>
              <a:gd name="connsiteY14" fmla="*/ 2225014 h 6372303"/>
              <a:gd name="connsiteX15" fmla="*/ 5579324 w 6056510"/>
              <a:gd name="connsiteY15" fmla="*/ 2259738 h 6372303"/>
              <a:gd name="connsiteX16" fmla="*/ 5637198 w 6056510"/>
              <a:gd name="connsiteY16" fmla="*/ 2340761 h 6372303"/>
              <a:gd name="connsiteX17" fmla="*/ 5637198 w 6056510"/>
              <a:gd name="connsiteY17" fmla="*/ 2363910 h 6372303"/>
              <a:gd name="connsiteX18" fmla="*/ 6030737 w 6056510"/>
              <a:gd name="connsiteY18" fmla="*/ 2988943 h 6372303"/>
              <a:gd name="connsiteX19" fmla="*/ 6053886 w 6056510"/>
              <a:gd name="connsiteY19" fmla="*/ 3718148 h 6372303"/>
              <a:gd name="connsiteX20" fmla="*/ 5984438 w 6056510"/>
              <a:gd name="connsiteY20" fmla="*/ 4424204 h 6372303"/>
              <a:gd name="connsiteX21" fmla="*/ 5208934 w 6056510"/>
              <a:gd name="connsiteY21" fmla="*/ 5280731 h 6372303"/>
              <a:gd name="connsiteX22" fmla="*/ 5174210 w 6056510"/>
              <a:gd name="connsiteY22" fmla="*/ 5327029 h 6372303"/>
              <a:gd name="connsiteX23" fmla="*/ 5151061 w 6056510"/>
              <a:gd name="connsiteY23" fmla="*/ 5350179 h 6372303"/>
              <a:gd name="connsiteX24" fmla="*/ 4144063 w 6056510"/>
              <a:gd name="connsiteY24" fmla="*/ 6079384 h 6372303"/>
              <a:gd name="connsiteX25" fmla="*/ 4120914 w 6056510"/>
              <a:gd name="connsiteY25" fmla="*/ 6114108 h 6372303"/>
              <a:gd name="connsiteX26" fmla="*/ 4086190 w 6056510"/>
              <a:gd name="connsiteY26" fmla="*/ 6171981 h 6372303"/>
              <a:gd name="connsiteX27" fmla="*/ 4016742 w 6056510"/>
              <a:gd name="connsiteY27" fmla="*/ 6218280 h 6372303"/>
              <a:gd name="connsiteX28" fmla="*/ 2917147 w 6056510"/>
              <a:gd name="connsiteY28" fmla="*/ 6334027 h 6372303"/>
              <a:gd name="connsiteX29" fmla="*/ 2789825 w 6056510"/>
              <a:gd name="connsiteY29" fmla="*/ 6345601 h 6372303"/>
              <a:gd name="connsiteX30" fmla="*/ 2731952 w 6056510"/>
              <a:gd name="connsiteY30" fmla="*/ 6357176 h 6372303"/>
              <a:gd name="connsiteX31" fmla="*/ 2060620 w 6056510"/>
              <a:gd name="connsiteY31" fmla="*/ 6368751 h 6372303"/>
              <a:gd name="connsiteX32" fmla="*/ 2002747 w 6056510"/>
              <a:gd name="connsiteY32" fmla="*/ 6345601 h 6372303"/>
              <a:gd name="connsiteX33" fmla="*/ 1910149 w 6056510"/>
              <a:gd name="connsiteY33" fmla="*/ 6322452 h 6372303"/>
              <a:gd name="connsiteX34" fmla="*/ 1829127 w 6056510"/>
              <a:gd name="connsiteY34" fmla="*/ 6299303 h 6372303"/>
              <a:gd name="connsiteX35" fmla="*/ 1805977 w 6056510"/>
              <a:gd name="connsiteY35" fmla="*/ 6276153 h 6372303"/>
              <a:gd name="connsiteX36" fmla="*/ 1736529 w 6056510"/>
              <a:gd name="connsiteY36" fmla="*/ 6264579 h 6372303"/>
              <a:gd name="connsiteX37" fmla="*/ 787405 w 6056510"/>
              <a:gd name="connsiteY37" fmla="*/ 6137257 h 6372303"/>
              <a:gd name="connsiteX38" fmla="*/ 729532 w 6056510"/>
              <a:gd name="connsiteY38" fmla="*/ 6125682 h 6372303"/>
              <a:gd name="connsiteX39" fmla="*/ 648509 w 6056510"/>
              <a:gd name="connsiteY39" fmla="*/ 6114108 h 6372303"/>
              <a:gd name="connsiteX40" fmla="*/ 602210 w 6056510"/>
              <a:gd name="connsiteY40" fmla="*/ 6102533 h 6372303"/>
              <a:gd name="connsiteX41" fmla="*/ 509613 w 6056510"/>
              <a:gd name="connsiteY41" fmla="*/ 6102533 h 6372303"/>
              <a:gd name="connsiteX42" fmla="*/ 58200 w 6056510"/>
              <a:gd name="connsiteY42" fmla="*/ 5928913 h 6372303"/>
              <a:gd name="connsiteX43" fmla="*/ 23476 w 6056510"/>
              <a:gd name="connsiteY43" fmla="*/ 4898766 h 6372303"/>
              <a:gd name="connsiteX44" fmla="*/ 327 w 6056510"/>
              <a:gd name="connsiteY44" fmla="*/ 3394057 h 6372303"/>
              <a:gd name="connsiteX45" fmla="*/ 11901 w 6056510"/>
              <a:gd name="connsiteY45" fmla="*/ 3255161 h 6372303"/>
              <a:gd name="connsiteX46" fmla="*/ 11901 w 6056510"/>
              <a:gd name="connsiteY46" fmla="*/ 3150989 h 6372303"/>
              <a:gd name="connsiteX47" fmla="*/ 127648 w 6056510"/>
              <a:gd name="connsiteY47" fmla="*/ 2387060 h 6372303"/>
              <a:gd name="connsiteX48" fmla="*/ 150798 w 6056510"/>
              <a:gd name="connsiteY48" fmla="*/ 2190290 h 6372303"/>
              <a:gd name="connsiteX49" fmla="*/ 127648 w 6056510"/>
              <a:gd name="connsiteY49" fmla="*/ 1333763 h 6372303"/>
              <a:gd name="connsiteX50" fmla="*/ 139223 w 6056510"/>
              <a:gd name="connsiteY50" fmla="*/ 1241166 h 6372303"/>
              <a:gd name="connsiteX51" fmla="*/ 139223 w 6056510"/>
              <a:gd name="connsiteY51" fmla="*/ 1206442 h 6372303"/>
              <a:gd name="connsiteX52" fmla="*/ 324418 w 6056510"/>
              <a:gd name="connsiteY52" fmla="*/ 234168 h 637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056510" h="6372303">
                <a:moveTo>
                  <a:pt x="405441" y="129996"/>
                </a:moveTo>
                <a:lnTo>
                  <a:pt x="1285117" y="141571"/>
                </a:lnTo>
                <a:lnTo>
                  <a:pt x="1771253" y="234168"/>
                </a:lnTo>
                <a:lnTo>
                  <a:pt x="2118494" y="535110"/>
                </a:lnTo>
                <a:lnTo>
                  <a:pt x="3218089" y="118422"/>
                </a:lnTo>
                <a:cubicBezTo>
                  <a:pt x="3481248" y="0"/>
                  <a:pt x="3364965" y="14250"/>
                  <a:pt x="3553755" y="14250"/>
                </a:cubicBezTo>
                <a:cubicBezTo>
                  <a:pt x="3754383" y="25825"/>
                  <a:pt x="3955287" y="33322"/>
                  <a:pt x="4155638" y="48974"/>
                </a:cubicBezTo>
                <a:cubicBezTo>
                  <a:pt x="4202433" y="52630"/>
                  <a:pt x="4249309" y="59561"/>
                  <a:pt x="4294534" y="72123"/>
                </a:cubicBezTo>
                <a:cubicBezTo>
                  <a:pt x="4319472" y="79050"/>
                  <a:pt x="4363982" y="106847"/>
                  <a:pt x="4363982" y="106847"/>
                </a:cubicBezTo>
                <a:cubicBezTo>
                  <a:pt x="4518311" y="164720"/>
                  <a:pt x="4674418" y="218059"/>
                  <a:pt x="4826970" y="280467"/>
                </a:cubicBezTo>
                <a:cubicBezTo>
                  <a:pt x="4868770" y="297567"/>
                  <a:pt x="4869739" y="308134"/>
                  <a:pt x="4884843" y="338341"/>
                </a:cubicBezTo>
                <a:cubicBezTo>
                  <a:pt x="5414742" y="762260"/>
                  <a:pt x="5405704" y="532687"/>
                  <a:pt x="5405704" y="789753"/>
                </a:cubicBezTo>
                <a:cubicBezTo>
                  <a:pt x="5436570" y="990381"/>
                  <a:pt x="5466642" y="1191133"/>
                  <a:pt x="5498301" y="1391637"/>
                </a:cubicBezTo>
                <a:cubicBezTo>
                  <a:pt x="5501369" y="1411069"/>
                  <a:pt x="5509876" y="1449510"/>
                  <a:pt x="5509876" y="1449510"/>
                </a:cubicBezTo>
                <a:cubicBezTo>
                  <a:pt x="5525309" y="1708011"/>
                  <a:pt x="5534059" y="1966998"/>
                  <a:pt x="5556175" y="2225014"/>
                </a:cubicBezTo>
                <a:cubicBezTo>
                  <a:pt x="5557363" y="2238874"/>
                  <a:pt x="5571238" y="2248418"/>
                  <a:pt x="5579324" y="2259738"/>
                </a:cubicBezTo>
                <a:cubicBezTo>
                  <a:pt x="5582328" y="2263944"/>
                  <a:pt x="5632239" y="2328365"/>
                  <a:pt x="5637198" y="2340761"/>
                </a:cubicBezTo>
                <a:cubicBezTo>
                  <a:pt x="5640064" y="2347925"/>
                  <a:pt x="5637198" y="2356194"/>
                  <a:pt x="5637198" y="2363910"/>
                </a:cubicBezTo>
                <a:cubicBezTo>
                  <a:pt x="6039415" y="2955406"/>
                  <a:pt x="6030737" y="2709357"/>
                  <a:pt x="6030737" y="2988943"/>
                </a:cubicBezTo>
                <a:cubicBezTo>
                  <a:pt x="6056510" y="3594629"/>
                  <a:pt x="6053886" y="3351452"/>
                  <a:pt x="6053886" y="3718148"/>
                </a:cubicBezTo>
                <a:cubicBezTo>
                  <a:pt x="5982383" y="4385512"/>
                  <a:pt x="5984438" y="4149033"/>
                  <a:pt x="5984438" y="4424204"/>
                </a:cubicBezTo>
                <a:cubicBezTo>
                  <a:pt x="5725937" y="4709713"/>
                  <a:pt x="5440024" y="4972615"/>
                  <a:pt x="5208934" y="5280731"/>
                </a:cubicBezTo>
                <a:cubicBezTo>
                  <a:pt x="5197359" y="5296164"/>
                  <a:pt x="5186560" y="5312209"/>
                  <a:pt x="5174210" y="5327029"/>
                </a:cubicBezTo>
                <a:cubicBezTo>
                  <a:pt x="5167224" y="5335412"/>
                  <a:pt x="5151061" y="5350179"/>
                  <a:pt x="5151061" y="5350179"/>
                </a:cubicBezTo>
                <a:lnTo>
                  <a:pt x="4144063" y="6079384"/>
                </a:lnTo>
                <a:cubicBezTo>
                  <a:pt x="4132889" y="6087670"/>
                  <a:pt x="4128287" y="6102312"/>
                  <a:pt x="4120914" y="6114108"/>
                </a:cubicBezTo>
                <a:cubicBezTo>
                  <a:pt x="4108991" y="6133185"/>
                  <a:pt x="4102098" y="6156073"/>
                  <a:pt x="4086190" y="6171981"/>
                </a:cubicBezTo>
                <a:cubicBezTo>
                  <a:pt x="4066517" y="6191654"/>
                  <a:pt x="4016742" y="6218280"/>
                  <a:pt x="4016742" y="6218280"/>
                </a:cubicBezTo>
                <a:lnTo>
                  <a:pt x="2917147" y="6334027"/>
                </a:lnTo>
                <a:cubicBezTo>
                  <a:pt x="2874759" y="6338426"/>
                  <a:pt x="2832012" y="6339574"/>
                  <a:pt x="2789825" y="6345601"/>
                </a:cubicBezTo>
                <a:cubicBezTo>
                  <a:pt x="2691717" y="6359616"/>
                  <a:pt x="2802759" y="6357176"/>
                  <a:pt x="2731952" y="6357176"/>
                </a:cubicBezTo>
                <a:cubicBezTo>
                  <a:pt x="2508175" y="6361034"/>
                  <a:pt x="2284402" y="6372303"/>
                  <a:pt x="2060620" y="6368751"/>
                </a:cubicBezTo>
                <a:cubicBezTo>
                  <a:pt x="2039845" y="6368421"/>
                  <a:pt x="2022605" y="6351711"/>
                  <a:pt x="2002747" y="6345601"/>
                </a:cubicBezTo>
                <a:cubicBezTo>
                  <a:pt x="1972338" y="6336244"/>
                  <a:pt x="1940332" y="6332513"/>
                  <a:pt x="1910149" y="6322452"/>
                </a:cubicBezTo>
                <a:cubicBezTo>
                  <a:pt x="1860334" y="6305846"/>
                  <a:pt x="1887262" y="6313836"/>
                  <a:pt x="1829127" y="6299303"/>
                </a:cubicBezTo>
                <a:cubicBezTo>
                  <a:pt x="1821410" y="6291586"/>
                  <a:pt x="1815335" y="6281768"/>
                  <a:pt x="1805977" y="6276153"/>
                </a:cubicBezTo>
                <a:cubicBezTo>
                  <a:pt x="1780587" y="6260919"/>
                  <a:pt x="1764182" y="6264579"/>
                  <a:pt x="1736529" y="6264579"/>
                </a:cubicBezTo>
                <a:lnTo>
                  <a:pt x="787405" y="6137257"/>
                </a:lnTo>
                <a:cubicBezTo>
                  <a:pt x="767916" y="6134569"/>
                  <a:pt x="748937" y="6128916"/>
                  <a:pt x="729532" y="6125682"/>
                </a:cubicBezTo>
                <a:cubicBezTo>
                  <a:pt x="702621" y="6121197"/>
                  <a:pt x="675351" y="6118988"/>
                  <a:pt x="648509" y="6114108"/>
                </a:cubicBezTo>
                <a:cubicBezTo>
                  <a:pt x="632858" y="6111262"/>
                  <a:pt x="618063" y="6103854"/>
                  <a:pt x="602210" y="6102533"/>
                </a:cubicBezTo>
                <a:cubicBezTo>
                  <a:pt x="571451" y="6099970"/>
                  <a:pt x="540479" y="6102533"/>
                  <a:pt x="509613" y="6102533"/>
                </a:cubicBezTo>
                <a:cubicBezTo>
                  <a:pt x="71053" y="5948445"/>
                  <a:pt x="188341" y="6059054"/>
                  <a:pt x="58200" y="5928913"/>
                </a:cubicBezTo>
                <a:cubicBezTo>
                  <a:pt x="21317" y="5006840"/>
                  <a:pt x="23476" y="5350410"/>
                  <a:pt x="23476" y="4898766"/>
                </a:cubicBezTo>
                <a:cubicBezTo>
                  <a:pt x="15760" y="4397196"/>
                  <a:pt x="3860" y="3895674"/>
                  <a:pt x="327" y="3394057"/>
                </a:cubicBezTo>
                <a:cubicBezTo>
                  <a:pt x="0" y="3347599"/>
                  <a:pt x="9691" y="3301568"/>
                  <a:pt x="11901" y="3255161"/>
                </a:cubicBezTo>
                <a:cubicBezTo>
                  <a:pt x="13553" y="3220476"/>
                  <a:pt x="11901" y="3185713"/>
                  <a:pt x="11901" y="3150989"/>
                </a:cubicBezTo>
                <a:cubicBezTo>
                  <a:pt x="50483" y="2896346"/>
                  <a:pt x="85307" y="2641105"/>
                  <a:pt x="127648" y="2387060"/>
                </a:cubicBezTo>
                <a:cubicBezTo>
                  <a:pt x="164219" y="2167634"/>
                  <a:pt x="150798" y="2532837"/>
                  <a:pt x="150798" y="2190290"/>
                </a:cubicBezTo>
                <a:cubicBezTo>
                  <a:pt x="143081" y="1904781"/>
                  <a:pt x="131131" y="1619355"/>
                  <a:pt x="127648" y="1333763"/>
                </a:cubicBezTo>
                <a:cubicBezTo>
                  <a:pt x="127269" y="1302659"/>
                  <a:pt x="136407" y="1272144"/>
                  <a:pt x="139223" y="1241166"/>
                </a:cubicBezTo>
                <a:cubicBezTo>
                  <a:pt x="140271" y="1229639"/>
                  <a:pt x="139223" y="1218017"/>
                  <a:pt x="139223" y="1206442"/>
                </a:cubicBezTo>
                <a:lnTo>
                  <a:pt x="324418" y="234168"/>
                </a:lnTo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Serbest Form"/>
          <p:cNvSpPr/>
          <p:nvPr/>
        </p:nvSpPr>
        <p:spPr>
          <a:xfrm>
            <a:off x="2500298" y="642918"/>
            <a:ext cx="4426257" cy="4467828"/>
          </a:xfrm>
          <a:custGeom>
            <a:avLst/>
            <a:gdLst>
              <a:gd name="connsiteX0" fmla="*/ 90100 w 4426257"/>
              <a:gd name="connsiteY0" fmla="*/ 3472405 h 4467828"/>
              <a:gd name="connsiteX1" fmla="*/ 101675 w 4426257"/>
              <a:gd name="connsiteY1" fmla="*/ 3414532 h 4467828"/>
              <a:gd name="connsiteX2" fmla="*/ 124824 w 4426257"/>
              <a:gd name="connsiteY2" fmla="*/ 3345084 h 4467828"/>
              <a:gd name="connsiteX3" fmla="*/ 124824 w 4426257"/>
              <a:gd name="connsiteY3" fmla="*/ 3298785 h 4467828"/>
              <a:gd name="connsiteX4" fmla="*/ 275295 w 4426257"/>
              <a:gd name="connsiteY4" fmla="*/ 2824223 h 4467828"/>
              <a:gd name="connsiteX5" fmla="*/ 483639 w 4426257"/>
              <a:gd name="connsiteY5" fmla="*/ 2303362 h 4467828"/>
              <a:gd name="connsiteX6" fmla="*/ 495214 w 4426257"/>
              <a:gd name="connsiteY6" fmla="*/ 2257063 h 4467828"/>
              <a:gd name="connsiteX7" fmla="*/ 518363 w 4426257"/>
              <a:gd name="connsiteY7" fmla="*/ 2210765 h 4467828"/>
              <a:gd name="connsiteX8" fmla="*/ 645685 w 4426257"/>
              <a:gd name="connsiteY8" fmla="*/ 1713053 h 4467828"/>
              <a:gd name="connsiteX9" fmla="*/ 668834 w 4426257"/>
              <a:gd name="connsiteY9" fmla="*/ 1678329 h 4467828"/>
              <a:gd name="connsiteX10" fmla="*/ 691983 w 4426257"/>
              <a:gd name="connsiteY10" fmla="*/ 1655180 h 4467828"/>
              <a:gd name="connsiteX11" fmla="*/ 796156 w 4426257"/>
              <a:gd name="connsiteY11" fmla="*/ 1377388 h 4467828"/>
              <a:gd name="connsiteX12" fmla="*/ 773006 w 4426257"/>
              <a:gd name="connsiteY12" fmla="*/ 1354238 h 4467828"/>
              <a:gd name="connsiteX13" fmla="*/ 749857 w 4426257"/>
              <a:gd name="connsiteY13" fmla="*/ 1307939 h 4467828"/>
              <a:gd name="connsiteX14" fmla="*/ 564662 w 4426257"/>
              <a:gd name="connsiteY14" fmla="*/ 856527 h 4467828"/>
              <a:gd name="connsiteX15" fmla="*/ 576237 w 4426257"/>
              <a:gd name="connsiteY15" fmla="*/ 798653 h 4467828"/>
              <a:gd name="connsiteX16" fmla="*/ 749857 w 4426257"/>
              <a:gd name="connsiteY16" fmla="*/ 370390 h 4467828"/>
              <a:gd name="connsiteX17" fmla="*/ 1154971 w 4426257"/>
              <a:gd name="connsiteY17" fmla="*/ 127322 h 4467828"/>
              <a:gd name="connsiteX18" fmla="*/ 1536935 w 4426257"/>
              <a:gd name="connsiteY18" fmla="*/ 0 h 4467828"/>
              <a:gd name="connsiteX19" fmla="*/ 1814728 w 4426257"/>
              <a:gd name="connsiteY19" fmla="*/ 196770 h 4467828"/>
              <a:gd name="connsiteX20" fmla="*/ 2104095 w 4426257"/>
              <a:gd name="connsiteY20" fmla="*/ 335666 h 4467828"/>
              <a:gd name="connsiteX21" fmla="*/ 2520783 w 4426257"/>
              <a:gd name="connsiteY21" fmla="*/ 347241 h 4467828"/>
              <a:gd name="connsiteX22" fmla="*/ 2972196 w 4426257"/>
              <a:gd name="connsiteY22" fmla="*/ 347241 h 4467828"/>
              <a:gd name="connsiteX23" fmla="*/ 3331011 w 4426257"/>
              <a:gd name="connsiteY23" fmla="*/ 474562 h 4467828"/>
              <a:gd name="connsiteX24" fmla="*/ 3655102 w 4426257"/>
              <a:gd name="connsiteY24" fmla="*/ 752355 h 4467828"/>
              <a:gd name="connsiteX25" fmla="*/ 3689826 w 4426257"/>
              <a:gd name="connsiteY25" fmla="*/ 1018572 h 4467828"/>
              <a:gd name="connsiteX26" fmla="*/ 3817148 w 4426257"/>
              <a:gd name="connsiteY26" fmla="*/ 1342663 h 4467828"/>
              <a:gd name="connsiteX27" fmla="*/ 3851872 w 4426257"/>
              <a:gd name="connsiteY27" fmla="*/ 1400537 h 4467828"/>
              <a:gd name="connsiteX28" fmla="*/ 4187538 w 4426257"/>
              <a:gd name="connsiteY28" fmla="*/ 1736203 h 4467828"/>
              <a:gd name="connsiteX29" fmla="*/ 4233837 w 4426257"/>
              <a:gd name="connsiteY29" fmla="*/ 1747777 h 4467828"/>
              <a:gd name="connsiteX30" fmla="*/ 4419032 w 4426257"/>
              <a:gd name="connsiteY30" fmla="*/ 1840375 h 4467828"/>
              <a:gd name="connsiteX31" fmla="*/ 4372733 w 4426257"/>
              <a:gd name="connsiteY31" fmla="*/ 2395960 h 4467828"/>
              <a:gd name="connsiteX32" fmla="*/ 4384307 w 4426257"/>
              <a:gd name="connsiteY32" fmla="*/ 2488557 h 4467828"/>
              <a:gd name="connsiteX33" fmla="*/ 4384307 w 4426257"/>
              <a:gd name="connsiteY33" fmla="*/ 2581155 h 4467828"/>
              <a:gd name="connsiteX34" fmla="*/ 4395882 w 4426257"/>
              <a:gd name="connsiteY34" fmla="*/ 3264061 h 4467828"/>
              <a:gd name="connsiteX35" fmla="*/ 4407457 w 4426257"/>
              <a:gd name="connsiteY35" fmla="*/ 3692324 h 4467828"/>
              <a:gd name="connsiteX36" fmla="*/ 4210687 w 4426257"/>
              <a:gd name="connsiteY36" fmla="*/ 3946967 h 4467828"/>
              <a:gd name="connsiteX37" fmla="*/ 4141239 w 4426257"/>
              <a:gd name="connsiteY37" fmla="*/ 3923818 h 4467828"/>
              <a:gd name="connsiteX38" fmla="*/ 4037067 w 4426257"/>
              <a:gd name="connsiteY38" fmla="*/ 3923818 h 4467828"/>
              <a:gd name="connsiteX39" fmla="*/ 3666677 w 4426257"/>
              <a:gd name="connsiteY39" fmla="*/ 3912243 h 4467828"/>
              <a:gd name="connsiteX40" fmla="*/ 3608804 w 4426257"/>
              <a:gd name="connsiteY40" fmla="*/ 3958542 h 4467828"/>
              <a:gd name="connsiteX41" fmla="*/ 3608804 w 4426257"/>
              <a:gd name="connsiteY41" fmla="*/ 3981691 h 4467828"/>
              <a:gd name="connsiteX42" fmla="*/ 3516206 w 4426257"/>
              <a:gd name="connsiteY42" fmla="*/ 4178461 h 4467828"/>
              <a:gd name="connsiteX43" fmla="*/ 3446758 w 4426257"/>
              <a:gd name="connsiteY43" fmla="*/ 4201610 h 4467828"/>
              <a:gd name="connsiteX44" fmla="*/ 2717553 w 4426257"/>
              <a:gd name="connsiteY44" fmla="*/ 4051139 h 4467828"/>
              <a:gd name="connsiteX45" fmla="*/ 2358738 w 4426257"/>
              <a:gd name="connsiteY45" fmla="*/ 4247909 h 4467828"/>
              <a:gd name="connsiteX46" fmla="*/ 1594809 w 4426257"/>
              <a:gd name="connsiteY46" fmla="*/ 4444679 h 4467828"/>
              <a:gd name="connsiteX47" fmla="*/ 1108672 w 4426257"/>
              <a:gd name="connsiteY47" fmla="*/ 4363656 h 4467828"/>
              <a:gd name="connsiteX48" fmla="*/ 761432 w 4426257"/>
              <a:gd name="connsiteY48" fmla="*/ 4467828 h 4467828"/>
              <a:gd name="connsiteX49" fmla="*/ 425766 w 4426257"/>
              <a:gd name="connsiteY49" fmla="*/ 4421529 h 4467828"/>
              <a:gd name="connsiteX50" fmla="*/ 391042 w 4426257"/>
              <a:gd name="connsiteY50" fmla="*/ 4409955 h 4467828"/>
              <a:gd name="connsiteX51" fmla="*/ 321594 w 4426257"/>
              <a:gd name="connsiteY51" fmla="*/ 4398380 h 4467828"/>
              <a:gd name="connsiteX52" fmla="*/ 159548 w 4426257"/>
              <a:gd name="connsiteY52" fmla="*/ 4375231 h 4467828"/>
              <a:gd name="connsiteX53" fmla="*/ 136399 w 4426257"/>
              <a:gd name="connsiteY53" fmla="*/ 4352081 h 4467828"/>
              <a:gd name="connsiteX54" fmla="*/ 101675 w 4426257"/>
              <a:gd name="connsiteY54" fmla="*/ 4305782 h 4467828"/>
              <a:gd name="connsiteX55" fmla="*/ 9077 w 4426257"/>
              <a:gd name="connsiteY55" fmla="*/ 4132162 h 4467828"/>
              <a:gd name="connsiteX56" fmla="*/ 32226 w 4426257"/>
              <a:gd name="connsiteY56" fmla="*/ 3738623 h 4467828"/>
              <a:gd name="connsiteX57" fmla="*/ 55376 w 4426257"/>
              <a:gd name="connsiteY57" fmla="*/ 3692324 h 4467828"/>
              <a:gd name="connsiteX58" fmla="*/ 90100 w 4426257"/>
              <a:gd name="connsiteY58" fmla="*/ 3634451 h 4467828"/>
              <a:gd name="connsiteX59" fmla="*/ 147973 w 4426257"/>
              <a:gd name="connsiteY59" fmla="*/ 3414532 h 4467828"/>
              <a:gd name="connsiteX60" fmla="*/ 182697 w 4426257"/>
              <a:gd name="connsiteY60" fmla="*/ 3055717 h 446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26257" h="4467828">
                <a:moveTo>
                  <a:pt x="90100" y="3472405"/>
                </a:moveTo>
                <a:cubicBezTo>
                  <a:pt x="93958" y="3453114"/>
                  <a:pt x="96499" y="3433512"/>
                  <a:pt x="101675" y="3414532"/>
                </a:cubicBezTo>
                <a:cubicBezTo>
                  <a:pt x="108095" y="3390990"/>
                  <a:pt x="124824" y="3369486"/>
                  <a:pt x="124824" y="3345084"/>
                </a:cubicBezTo>
                <a:lnTo>
                  <a:pt x="124824" y="3298785"/>
                </a:lnTo>
                <a:lnTo>
                  <a:pt x="275295" y="2824223"/>
                </a:lnTo>
                <a:cubicBezTo>
                  <a:pt x="344743" y="2650603"/>
                  <a:pt x="416035" y="2477709"/>
                  <a:pt x="483639" y="2303362"/>
                </a:cubicBezTo>
                <a:cubicBezTo>
                  <a:pt x="489390" y="2288530"/>
                  <a:pt x="489628" y="2271958"/>
                  <a:pt x="495214" y="2257063"/>
                </a:cubicBezTo>
                <a:cubicBezTo>
                  <a:pt x="501272" y="2240907"/>
                  <a:pt x="518363" y="2210765"/>
                  <a:pt x="518363" y="2210765"/>
                </a:cubicBezTo>
                <a:cubicBezTo>
                  <a:pt x="560804" y="2044861"/>
                  <a:pt x="599113" y="1877845"/>
                  <a:pt x="645685" y="1713053"/>
                </a:cubicBezTo>
                <a:cubicBezTo>
                  <a:pt x="649468" y="1699666"/>
                  <a:pt x="660144" y="1689192"/>
                  <a:pt x="668834" y="1678329"/>
                </a:cubicBezTo>
                <a:cubicBezTo>
                  <a:pt x="675651" y="1669808"/>
                  <a:pt x="684267" y="1662896"/>
                  <a:pt x="691983" y="1655180"/>
                </a:cubicBezTo>
                <a:cubicBezTo>
                  <a:pt x="726714" y="1585718"/>
                  <a:pt x="844903" y="1474883"/>
                  <a:pt x="796156" y="1377388"/>
                </a:cubicBezTo>
                <a:cubicBezTo>
                  <a:pt x="791276" y="1367627"/>
                  <a:pt x="780723" y="1361955"/>
                  <a:pt x="773006" y="1354238"/>
                </a:cubicBezTo>
                <a:lnTo>
                  <a:pt x="749857" y="1307939"/>
                </a:lnTo>
                <a:cubicBezTo>
                  <a:pt x="573218" y="965052"/>
                  <a:pt x="524481" y="1057427"/>
                  <a:pt x="564662" y="856527"/>
                </a:cubicBezTo>
                <a:cubicBezTo>
                  <a:pt x="577173" y="793975"/>
                  <a:pt x="576237" y="829170"/>
                  <a:pt x="576237" y="798653"/>
                </a:cubicBezTo>
                <a:cubicBezTo>
                  <a:pt x="751341" y="378403"/>
                  <a:pt x="749857" y="532436"/>
                  <a:pt x="749857" y="370390"/>
                </a:cubicBezTo>
                <a:lnTo>
                  <a:pt x="1154971" y="127322"/>
                </a:lnTo>
                <a:lnTo>
                  <a:pt x="1536935" y="0"/>
                </a:lnTo>
                <a:lnTo>
                  <a:pt x="1814728" y="196770"/>
                </a:lnTo>
                <a:lnTo>
                  <a:pt x="2104095" y="335666"/>
                </a:lnTo>
                <a:lnTo>
                  <a:pt x="2520783" y="347241"/>
                </a:lnTo>
                <a:lnTo>
                  <a:pt x="2972196" y="347241"/>
                </a:lnTo>
                <a:cubicBezTo>
                  <a:pt x="3315077" y="477299"/>
                  <a:pt x="3188195" y="474562"/>
                  <a:pt x="3331011" y="474562"/>
                </a:cubicBezTo>
                <a:lnTo>
                  <a:pt x="3655102" y="752355"/>
                </a:lnTo>
                <a:cubicBezTo>
                  <a:pt x="3678586" y="1022415"/>
                  <a:pt x="3589178" y="1018572"/>
                  <a:pt x="3689826" y="1018572"/>
                </a:cubicBezTo>
                <a:cubicBezTo>
                  <a:pt x="3732267" y="1126602"/>
                  <a:pt x="3775248" y="1234422"/>
                  <a:pt x="3817148" y="1342663"/>
                </a:cubicBezTo>
                <a:cubicBezTo>
                  <a:pt x="3836128" y="1391695"/>
                  <a:pt x="3816559" y="1365224"/>
                  <a:pt x="3851872" y="1400537"/>
                </a:cubicBezTo>
                <a:cubicBezTo>
                  <a:pt x="3963761" y="1512426"/>
                  <a:pt x="4070454" y="1629763"/>
                  <a:pt x="4187538" y="1736203"/>
                </a:cubicBezTo>
                <a:cubicBezTo>
                  <a:pt x="4199309" y="1746904"/>
                  <a:pt x="4233837" y="1747777"/>
                  <a:pt x="4233837" y="1747777"/>
                </a:cubicBezTo>
                <a:cubicBezTo>
                  <a:pt x="4426257" y="1819935"/>
                  <a:pt x="4419032" y="1751296"/>
                  <a:pt x="4419032" y="1840375"/>
                </a:cubicBezTo>
                <a:cubicBezTo>
                  <a:pt x="4403599" y="2025570"/>
                  <a:pt x="4382675" y="2210389"/>
                  <a:pt x="4372733" y="2395960"/>
                </a:cubicBezTo>
                <a:cubicBezTo>
                  <a:pt x="4371069" y="2427021"/>
                  <a:pt x="4382367" y="2457512"/>
                  <a:pt x="4384307" y="2488557"/>
                </a:cubicBezTo>
                <a:cubicBezTo>
                  <a:pt x="4386232" y="2519363"/>
                  <a:pt x="4384307" y="2550289"/>
                  <a:pt x="4384307" y="2581155"/>
                </a:cubicBezTo>
                <a:cubicBezTo>
                  <a:pt x="4396867" y="3171453"/>
                  <a:pt x="4395882" y="2943787"/>
                  <a:pt x="4395882" y="3264061"/>
                </a:cubicBezTo>
                <a:cubicBezTo>
                  <a:pt x="4407924" y="3661452"/>
                  <a:pt x="4407457" y="3518646"/>
                  <a:pt x="4407457" y="3692324"/>
                </a:cubicBezTo>
                <a:cubicBezTo>
                  <a:pt x="4321365" y="3975198"/>
                  <a:pt x="4416132" y="3976316"/>
                  <a:pt x="4210687" y="3946967"/>
                </a:cubicBezTo>
                <a:cubicBezTo>
                  <a:pt x="4172416" y="3941500"/>
                  <a:pt x="4169724" y="3938061"/>
                  <a:pt x="4141239" y="3923818"/>
                </a:cubicBezTo>
                <a:lnTo>
                  <a:pt x="4037067" y="3923818"/>
                </a:lnTo>
                <a:cubicBezTo>
                  <a:pt x="3913604" y="3919960"/>
                  <a:pt x="3790201" y="3912243"/>
                  <a:pt x="3666677" y="3912243"/>
                </a:cubicBezTo>
                <a:cubicBezTo>
                  <a:pt x="3635641" y="3912243"/>
                  <a:pt x="3619469" y="3931879"/>
                  <a:pt x="3608804" y="3958542"/>
                </a:cubicBezTo>
                <a:cubicBezTo>
                  <a:pt x="3605938" y="3965706"/>
                  <a:pt x="3608804" y="3973975"/>
                  <a:pt x="3608804" y="3981691"/>
                </a:cubicBezTo>
                <a:cubicBezTo>
                  <a:pt x="3577938" y="4047281"/>
                  <a:pt x="3559207" y="4120103"/>
                  <a:pt x="3516206" y="4178461"/>
                </a:cubicBezTo>
                <a:cubicBezTo>
                  <a:pt x="3501731" y="4198106"/>
                  <a:pt x="3446758" y="4201610"/>
                  <a:pt x="3446758" y="4201610"/>
                </a:cubicBezTo>
                <a:lnTo>
                  <a:pt x="2717553" y="4051139"/>
                </a:lnTo>
                <a:lnTo>
                  <a:pt x="2358738" y="4247909"/>
                </a:lnTo>
                <a:cubicBezTo>
                  <a:pt x="1626224" y="4448760"/>
                  <a:pt x="1889147" y="4444679"/>
                  <a:pt x="1594809" y="4444679"/>
                </a:cubicBezTo>
                <a:cubicBezTo>
                  <a:pt x="1124220" y="4362326"/>
                  <a:pt x="1288496" y="4363656"/>
                  <a:pt x="1108672" y="4363656"/>
                </a:cubicBezTo>
                <a:lnTo>
                  <a:pt x="761432" y="4467828"/>
                </a:lnTo>
                <a:lnTo>
                  <a:pt x="425766" y="4421529"/>
                </a:lnTo>
                <a:cubicBezTo>
                  <a:pt x="413712" y="4419646"/>
                  <a:pt x="402773" y="4413307"/>
                  <a:pt x="391042" y="4409955"/>
                </a:cubicBezTo>
                <a:cubicBezTo>
                  <a:pt x="343978" y="4396508"/>
                  <a:pt x="357391" y="4398380"/>
                  <a:pt x="321594" y="4398380"/>
                </a:cubicBezTo>
                <a:cubicBezTo>
                  <a:pt x="267579" y="4390664"/>
                  <a:pt x="212483" y="4388465"/>
                  <a:pt x="159548" y="4375231"/>
                </a:cubicBezTo>
                <a:cubicBezTo>
                  <a:pt x="148961" y="4372584"/>
                  <a:pt x="143216" y="4360602"/>
                  <a:pt x="136399" y="4352081"/>
                </a:cubicBezTo>
                <a:cubicBezTo>
                  <a:pt x="84042" y="4286635"/>
                  <a:pt x="133354" y="4337463"/>
                  <a:pt x="101675" y="4305782"/>
                </a:cubicBezTo>
                <a:cubicBezTo>
                  <a:pt x="0" y="4165980"/>
                  <a:pt x="9077" y="4230939"/>
                  <a:pt x="9077" y="4132162"/>
                </a:cubicBezTo>
                <a:cubicBezTo>
                  <a:pt x="16793" y="4000982"/>
                  <a:pt x="18470" y="3869307"/>
                  <a:pt x="32226" y="3738623"/>
                </a:cubicBezTo>
                <a:cubicBezTo>
                  <a:pt x="34032" y="3721463"/>
                  <a:pt x="46815" y="3707305"/>
                  <a:pt x="55376" y="3692324"/>
                </a:cubicBezTo>
                <a:cubicBezTo>
                  <a:pt x="111251" y="3594543"/>
                  <a:pt x="54976" y="3704697"/>
                  <a:pt x="90100" y="3634451"/>
                </a:cubicBezTo>
                <a:cubicBezTo>
                  <a:pt x="154461" y="3454238"/>
                  <a:pt x="147973" y="3529762"/>
                  <a:pt x="147973" y="3414532"/>
                </a:cubicBezTo>
                <a:lnTo>
                  <a:pt x="182697" y="3055717"/>
                </a:lnTo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Serbest Form"/>
          <p:cNvSpPr/>
          <p:nvPr/>
        </p:nvSpPr>
        <p:spPr>
          <a:xfrm>
            <a:off x="3006788" y="2774838"/>
            <a:ext cx="1730360" cy="1021178"/>
          </a:xfrm>
          <a:custGeom>
            <a:avLst/>
            <a:gdLst>
              <a:gd name="connsiteX0" fmla="*/ 1268687 w 1730360"/>
              <a:gd name="connsiteY0" fmla="*/ 195702 h 1021178"/>
              <a:gd name="connsiteX1" fmla="*/ 1535247 w 1730360"/>
              <a:gd name="connsiteY1" fmla="*/ 425146 h 1021178"/>
              <a:gd name="connsiteX2" fmla="*/ 1599356 w 1730360"/>
              <a:gd name="connsiteY2" fmla="*/ 634344 h 1021178"/>
              <a:gd name="connsiteX3" fmla="*/ 1703955 w 1730360"/>
              <a:gd name="connsiteY3" fmla="*/ 732195 h 1021178"/>
              <a:gd name="connsiteX4" fmla="*/ 1697207 w 1730360"/>
              <a:gd name="connsiteY4" fmla="*/ 860414 h 1021178"/>
              <a:gd name="connsiteX5" fmla="*/ 1693833 w 1730360"/>
              <a:gd name="connsiteY5" fmla="*/ 863788 h 1021178"/>
              <a:gd name="connsiteX6" fmla="*/ 1572363 w 1730360"/>
              <a:gd name="connsiteY6" fmla="*/ 924523 h 1021178"/>
              <a:gd name="connsiteX7" fmla="*/ 1565614 w 1730360"/>
              <a:gd name="connsiteY7" fmla="*/ 931271 h 1021178"/>
              <a:gd name="connsiteX8" fmla="*/ 1545369 w 1730360"/>
              <a:gd name="connsiteY8" fmla="*/ 944768 h 1021178"/>
              <a:gd name="connsiteX9" fmla="*/ 1538621 w 1730360"/>
              <a:gd name="connsiteY9" fmla="*/ 954890 h 1021178"/>
              <a:gd name="connsiteX10" fmla="*/ 1380035 w 1730360"/>
              <a:gd name="connsiteY10" fmla="*/ 1005503 h 1021178"/>
              <a:gd name="connsiteX11" fmla="*/ 1336171 w 1730360"/>
              <a:gd name="connsiteY11" fmla="*/ 1015625 h 1021178"/>
              <a:gd name="connsiteX12" fmla="*/ 1319300 w 1730360"/>
              <a:gd name="connsiteY12" fmla="*/ 1018999 h 1021178"/>
              <a:gd name="connsiteX13" fmla="*/ 1133721 w 1730360"/>
              <a:gd name="connsiteY13" fmla="*/ 1012251 h 1021178"/>
              <a:gd name="connsiteX14" fmla="*/ 900903 w 1730360"/>
              <a:gd name="connsiteY14" fmla="*/ 1005503 h 1021178"/>
              <a:gd name="connsiteX15" fmla="*/ 813174 w 1730360"/>
              <a:gd name="connsiteY15" fmla="*/ 870536 h 1021178"/>
              <a:gd name="connsiteX16" fmla="*/ 755814 w 1730360"/>
              <a:gd name="connsiteY16" fmla="*/ 765937 h 1021178"/>
              <a:gd name="connsiteX17" fmla="*/ 526370 w 1730360"/>
              <a:gd name="connsiteY17" fmla="*/ 823298 h 1021178"/>
              <a:gd name="connsiteX18" fmla="*/ 421771 w 1730360"/>
              <a:gd name="connsiteY18" fmla="*/ 779433 h 1021178"/>
              <a:gd name="connsiteX19" fmla="*/ 286804 w 1730360"/>
              <a:gd name="connsiteY19" fmla="*/ 870536 h 1021178"/>
              <a:gd name="connsiteX20" fmla="*/ 145089 w 1730360"/>
              <a:gd name="connsiteY20" fmla="*/ 914400 h 1021178"/>
              <a:gd name="connsiteX21" fmla="*/ 74231 w 1730360"/>
              <a:gd name="connsiteY21" fmla="*/ 938019 h 1021178"/>
              <a:gd name="connsiteX22" fmla="*/ 23619 w 1730360"/>
              <a:gd name="connsiteY22" fmla="*/ 944768 h 1021178"/>
              <a:gd name="connsiteX23" fmla="*/ 0 w 1730360"/>
              <a:gd name="connsiteY23" fmla="*/ 816549 h 1021178"/>
              <a:gd name="connsiteX24" fmla="*/ 37115 w 1730360"/>
              <a:gd name="connsiteY24" fmla="*/ 742318 h 1021178"/>
              <a:gd name="connsiteX25" fmla="*/ 145089 w 1730360"/>
              <a:gd name="connsiteY25" fmla="*/ 684957 h 1021178"/>
              <a:gd name="connsiteX26" fmla="*/ 155211 w 1730360"/>
              <a:gd name="connsiteY26" fmla="*/ 674834 h 1021178"/>
              <a:gd name="connsiteX27" fmla="*/ 219321 w 1730360"/>
              <a:gd name="connsiteY27" fmla="*/ 549990 h 1021178"/>
              <a:gd name="connsiteX28" fmla="*/ 273307 w 1730360"/>
              <a:gd name="connsiteY28" fmla="*/ 398152 h 1021178"/>
              <a:gd name="connsiteX29" fmla="*/ 320546 w 1730360"/>
              <a:gd name="connsiteY29" fmla="*/ 303676 h 1021178"/>
              <a:gd name="connsiteX30" fmla="*/ 334042 w 1730360"/>
              <a:gd name="connsiteY30" fmla="*/ 283430 h 1021178"/>
              <a:gd name="connsiteX31" fmla="*/ 398152 w 1730360"/>
              <a:gd name="connsiteY31" fmla="*/ 158586 h 1021178"/>
              <a:gd name="connsiteX32" fmla="*/ 492628 w 1730360"/>
              <a:gd name="connsiteY32" fmla="*/ 33742 h 1021178"/>
              <a:gd name="connsiteX33" fmla="*/ 593853 w 1730360"/>
              <a:gd name="connsiteY33" fmla="*/ 87729 h 1021178"/>
              <a:gd name="connsiteX34" fmla="*/ 597228 w 1730360"/>
              <a:gd name="connsiteY34" fmla="*/ 87729 h 1021178"/>
              <a:gd name="connsiteX35" fmla="*/ 657963 w 1730360"/>
              <a:gd name="connsiteY35" fmla="*/ 6749 h 1021178"/>
              <a:gd name="connsiteX36" fmla="*/ 776059 w 1730360"/>
              <a:gd name="connsiteY36" fmla="*/ 0 h 1021178"/>
              <a:gd name="connsiteX37" fmla="*/ 853664 w 1730360"/>
              <a:gd name="connsiteY37" fmla="*/ 67484 h 1021178"/>
              <a:gd name="connsiteX38" fmla="*/ 927896 w 1730360"/>
              <a:gd name="connsiteY38" fmla="*/ 10123 h 1021178"/>
              <a:gd name="connsiteX39" fmla="*/ 1029121 w 1730360"/>
              <a:gd name="connsiteY39" fmla="*/ 10123 h 1021178"/>
              <a:gd name="connsiteX40" fmla="*/ 1103353 w 1730360"/>
              <a:gd name="connsiteY40" fmla="*/ 67484 h 1021178"/>
              <a:gd name="connsiteX41" fmla="*/ 1268687 w 1730360"/>
              <a:gd name="connsiteY41" fmla="*/ 195702 h 102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30360" h="1021178">
                <a:moveTo>
                  <a:pt x="1268687" y="195702"/>
                </a:moveTo>
                <a:lnTo>
                  <a:pt x="1535247" y="425146"/>
                </a:lnTo>
                <a:lnTo>
                  <a:pt x="1599356" y="634344"/>
                </a:lnTo>
                <a:lnTo>
                  <a:pt x="1703955" y="732195"/>
                </a:lnTo>
                <a:cubicBezTo>
                  <a:pt x="1706962" y="834447"/>
                  <a:pt x="1730360" y="818970"/>
                  <a:pt x="1697207" y="860414"/>
                </a:cubicBezTo>
                <a:cubicBezTo>
                  <a:pt x="1696213" y="861656"/>
                  <a:pt x="1694958" y="862663"/>
                  <a:pt x="1693833" y="863788"/>
                </a:cubicBezTo>
                <a:cubicBezTo>
                  <a:pt x="1653343" y="884033"/>
                  <a:pt x="1612423" y="903439"/>
                  <a:pt x="1572363" y="924523"/>
                </a:cubicBezTo>
                <a:cubicBezTo>
                  <a:pt x="1569548" y="926005"/>
                  <a:pt x="1568159" y="929362"/>
                  <a:pt x="1565614" y="931271"/>
                </a:cubicBezTo>
                <a:cubicBezTo>
                  <a:pt x="1559126" y="936137"/>
                  <a:pt x="1545369" y="944768"/>
                  <a:pt x="1545369" y="944768"/>
                </a:cubicBezTo>
                <a:lnTo>
                  <a:pt x="1538621" y="954890"/>
                </a:lnTo>
                <a:cubicBezTo>
                  <a:pt x="1485759" y="971761"/>
                  <a:pt x="1432570" y="987641"/>
                  <a:pt x="1380035" y="1005503"/>
                </a:cubicBezTo>
                <a:cubicBezTo>
                  <a:pt x="1333933" y="1021178"/>
                  <a:pt x="1448015" y="1004441"/>
                  <a:pt x="1336171" y="1015625"/>
                </a:cubicBezTo>
                <a:cubicBezTo>
                  <a:pt x="1321583" y="1019272"/>
                  <a:pt x="1327311" y="1018999"/>
                  <a:pt x="1319300" y="1018999"/>
                </a:cubicBezTo>
                <a:lnTo>
                  <a:pt x="1133721" y="1012251"/>
                </a:lnTo>
                <a:cubicBezTo>
                  <a:pt x="909903" y="1005365"/>
                  <a:pt x="987542" y="1005503"/>
                  <a:pt x="900903" y="1005503"/>
                </a:cubicBezTo>
                <a:lnTo>
                  <a:pt x="813174" y="870536"/>
                </a:lnTo>
                <a:cubicBezTo>
                  <a:pt x="777016" y="758444"/>
                  <a:pt x="816068" y="765937"/>
                  <a:pt x="755814" y="765937"/>
                </a:cubicBezTo>
                <a:lnTo>
                  <a:pt x="526370" y="823298"/>
                </a:lnTo>
                <a:lnTo>
                  <a:pt x="421771" y="779433"/>
                </a:lnTo>
                <a:lnTo>
                  <a:pt x="286804" y="870536"/>
                </a:lnTo>
                <a:cubicBezTo>
                  <a:pt x="239667" y="885482"/>
                  <a:pt x="194538" y="914400"/>
                  <a:pt x="145089" y="914400"/>
                </a:cubicBezTo>
                <a:lnTo>
                  <a:pt x="74231" y="938019"/>
                </a:lnTo>
                <a:lnTo>
                  <a:pt x="23619" y="944768"/>
                </a:lnTo>
                <a:lnTo>
                  <a:pt x="0" y="816549"/>
                </a:lnTo>
                <a:cubicBezTo>
                  <a:pt x="37637" y="744696"/>
                  <a:pt x="37115" y="772355"/>
                  <a:pt x="37115" y="742318"/>
                </a:cubicBezTo>
                <a:lnTo>
                  <a:pt x="145089" y="684957"/>
                </a:lnTo>
                <a:cubicBezTo>
                  <a:pt x="156147" y="678954"/>
                  <a:pt x="155211" y="681883"/>
                  <a:pt x="155211" y="674834"/>
                </a:cubicBezTo>
                <a:cubicBezTo>
                  <a:pt x="176606" y="633232"/>
                  <a:pt x="198395" y="591830"/>
                  <a:pt x="219321" y="549990"/>
                </a:cubicBezTo>
                <a:cubicBezTo>
                  <a:pt x="273691" y="400469"/>
                  <a:pt x="273307" y="454184"/>
                  <a:pt x="273307" y="398152"/>
                </a:cubicBezTo>
                <a:cubicBezTo>
                  <a:pt x="289053" y="366660"/>
                  <a:pt x="304072" y="334794"/>
                  <a:pt x="320546" y="303676"/>
                </a:cubicBezTo>
                <a:cubicBezTo>
                  <a:pt x="324341" y="296508"/>
                  <a:pt x="334042" y="283430"/>
                  <a:pt x="334042" y="283430"/>
                </a:cubicBezTo>
                <a:lnTo>
                  <a:pt x="398152" y="158586"/>
                </a:lnTo>
                <a:lnTo>
                  <a:pt x="492628" y="33742"/>
                </a:lnTo>
                <a:cubicBezTo>
                  <a:pt x="628970" y="119587"/>
                  <a:pt x="545502" y="99816"/>
                  <a:pt x="593853" y="87729"/>
                </a:cubicBezTo>
                <a:cubicBezTo>
                  <a:pt x="594944" y="87456"/>
                  <a:pt x="596103" y="87729"/>
                  <a:pt x="597228" y="87729"/>
                </a:cubicBezTo>
                <a:cubicBezTo>
                  <a:pt x="655238" y="5831"/>
                  <a:pt x="621509" y="6749"/>
                  <a:pt x="657963" y="6749"/>
                </a:cubicBezTo>
                <a:lnTo>
                  <a:pt x="776059" y="0"/>
                </a:lnTo>
                <a:cubicBezTo>
                  <a:pt x="845928" y="69870"/>
                  <a:pt x="811730" y="67484"/>
                  <a:pt x="853664" y="67484"/>
                </a:cubicBezTo>
                <a:lnTo>
                  <a:pt x="927896" y="10123"/>
                </a:lnTo>
                <a:lnTo>
                  <a:pt x="1029121" y="10123"/>
                </a:lnTo>
                <a:lnTo>
                  <a:pt x="1103353" y="67484"/>
                </a:lnTo>
                <a:lnTo>
                  <a:pt x="1268687" y="19570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erbest Form"/>
          <p:cNvSpPr/>
          <p:nvPr/>
        </p:nvSpPr>
        <p:spPr>
          <a:xfrm>
            <a:off x="3958303" y="3044772"/>
            <a:ext cx="188954" cy="188164"/>
          </a:xfrm>
          <a:custGeom>
            <a:avLst/>
            <a:gdLst>
              <a:gd name="connsiteX0" fmla="*/ 0 w 188954"/>
              <a:gd name="connsiteY0" fmla="*/ 97851 h 158586"/>
              <a:gd name="connsiteX1" fmla="*/ 10123 w 188954"/>
              <a:gd name="connsiteY1" fmla="*/ 91102 h 158586"/>
              <a:gd name="connsiteX2" fmla="*/ 30368 w 188954"/>
              <a:gd name="connsiteY2" fmla="*/ 67483 h 158586"/>
              <a:gd name="connsiteX3" fmla="*/ 53987 w 188954"/>
              <a:gd name="connsiteY3" fmla="*/ 47238 h 158586"/>
              <a:gd name="connsiteX4" fmla="*/ 60735 w 188954"/>
              <a:gd name="connsiteY4" fmla="*/ 37116 h 158586"/>
              <a:gd name="connsiteX5" fmla="*/ 67484 w 188954"/>
              <a:gd name="connsiteY5" fmla="*/ 30367 h 158586"/>
              <a:gd name="connsiteX6" fmla="*/ 74232 w 188954"/>
              <a:gd name="connsiteY6" fmla="*/ 20245 h 158586"/>
              <a:gd name="connsiteX7" fmla="*/ 87729 w 188954"/>
              <a:gd name="connsiteY7" fmla="*/ 0 h 158586"/>
              <a:gd name="connsiteX8" fmla="*/ 188954 w 188954"/>
              <a:gd name="connsiteY8" fmla="*/ 74232 h 158586"/>
              <a:gd name="connsiteX9" fmla="*/ 155212 w 188954"/>
              <a:gd name="connsiteY9" fmla="*/ 158586 h 158586"/>
              <a:gd name="connsiteX10" fmla="*/ 64110 w 188954"/>
              <a:gd name="connsiteY10" fmla="*/ 155212 h 158586"/>
              <a:gd name="connsiteX11" fmla="*/ 0 w 188954"/>
              <a:gd name="connsiteY11" fmla="*/ 97851 h 15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8954" h="158586">
                <a:moveTo>
                  <a:pt x="0" y="97851"/>
                </a:moveTo>
                <a:cubicBezTo>
                  <a:pt x="3374" y="95601"/>
                  <a:pt x="7255" y="93970"/>
                  <a:pt x="10123" y="91102"/>
                </a:cubicBezTo>
                <a:cubicBezTo>
                  <a:pt x="25387" y="75838"/>
                  <a:pt x="6180" y="83609"/>
                  <a:pt x="30368" y="67483"/>
                </a:cubicBezTo>
                <a:cubicBezTo>
                  <a:pt x="39526" y="61377"/>
                  <a:pt x="47441" y="57057"/>
                  <a:pt x="53987" y="47238"/>
                </a:cubicBezTo>
                <a:cubicBezTo>
                  <a:pt x="56236" y="43864"/>
                  <a:pt x="58202" y="40282"/>
                  <a:pt x="60735" y="37116"/>
                </a:cubicBezTo>
                <a:cubicBezTo>
                  <a:pt x="62722" y="34632"/>
                  <a:pt x="65497" y="32851"/>
                  <a:pt x="67484" y="30367"/>
                </a:cubicBezTo>
                <a:cubicBezTo>
                  <a:pt x="70017" y="27201"/>
                  <a:pt x="71593" y="23324"/>
                  <a:pt x="74232" y="20245"/>
                </a:cubicBezTo>
                <a:cubicBezTo>
                  <a:pt x="89320" y="2643"/>
                  <a:pt x="87729" y="13999"/>
                  <a:pt x="87729" y="0"/>
                </a:cubicBezTo>
                <a:cubicBezTo>
                  <a:pt x="186476" y="74912"/>
                  <a:pt x="144639" y="74232"/>
                  <a:pt x="188954" y="74232"/>
                </a:cubicBezTo>
                <a:lnTo>
                  <a:pt x="155212" y="158586"/>
                </a:lnTo>
                <a:lnTo>
                  <a:pt x="64110" y="155212"/>
                </a:lnTo>
                <a:lnTo>
                  <a:pt x="0" y="97851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Serbest Form"/>
          <p:cNvSpPr/>
          <p:nvPr/>
        </p:nvSpPr>
        <p:spPr>
          <a:xfrm>
            <a:off x="3782847" y="3149371"/>
            <a:ext cx="418397" cy="369368"/>
          </a:xfrm>
          <a:custGeom>
            <a:avLst/>
            <a:gdLst>
              <a:gd name="connsiteX0" fmla="*/ 3374 w 418397"/>
              <a:gd name="connsiteY0" fmla="*/ 236192 h 369368"/>
              <a:gd name="connsiteX1" fmla="*/ 13496 w 418397"/>
              <a:gd name="connsiteY1" fmla="*/ 229444 h 369368"/>
              <a:gd name="connsiteX2" fmla="*/ 26993 w 418397"/>
              <a:gd name="connsiteY2" fmla="*/ 209199 h 369368"/>
              <a:gd name="connsiteX3" fmla="*/ 30367 w 418397"/>
              <a:gd name="connsiteY3" fmla="*/ 199076 h 369368"/>
              <a:gd name="connsiteX4" fmla="*/ 43864 w 418397"/>
              <a:gd name="connsiteY4" fmla="*/ 182205 h 369368"/>
              <a:gd name="connsiteX5" fmla="*/ 47238 w 418397"/>
              <a:gd name="connsiteY5" fmla="*/ 172083 h 369368"/>
              <a:gd name="connsiteX6" fmla="*/ 50612 w 418397"/>
              <a:gd name="connsiteY6" fmla="*/ 158586 h 369368"/>
              <a:gd name="connsiteX7" fmla="*/ 64109 w 418397"/>
              <a:gd name="connsiteY7" fmla="*/ 138341 h 369368"/>
              <a:gd name="connsiteX8" fmla="*/ 70857 w 418397"/>
              <a:gd name="connsiteY8" fmla="*/ 128219 h 369368"/>
              <a:gd name="connsiteX9" fmla="*/ 84354 w 418397"/>
              <a:gd name="connsiteY9" fmla="*/ 114722 h 369368"/>
              <a:gd name="connsiteX10" fmla="*/ 97850 w 418397"/>
              <a:gd name="connsiteY10" fmla="*/ 97851 h 369368"/>
              <a:gd name="connsiteX11" fmla="*/ 101225 w 418397"/>
              <a:gd name="connsiteY11" fmla="*/ 87728 h 369368"/>
              <a:gd name="connsiteX12" fmla="*/ 111347 w 418397"/>
              <a:gd name="connsiteY12" fmla="*/ 77606 h 369368"/>
              <a:gd name="connsiteX13" fmla="*/ 124844 w 418397"/>
              <a:gd name="connsiteY13" fmla="*/ 60735 h 369368"/>
              <a:gd name="connsiteX14" fmla="*/ 134966 w 418397"/>
              <a:gd name="connsiteY14" fmla="*/ 43864 h 369368"/>
              <a:gd name="connsiteX15" fmla="*/ 145089 w 418397"/>
              <a:gd name="connsiteY15" fmla="*/ 26993 h 369368"/>
              <a:gd name="connsiteX16" fmla="*/ 158586 w 418397"/>
              <a:gd name="connsiteY16" fmla="*/ 6748 h 369368"/>
              <a:gd name="connsiteX17" fmla="*/ 178831 w 418397"/>
              <a:gd name="connsiteY17" fmla="*/ 0 h 369368"/>
              <a:gd name="connsiteX18" fmla="*/ 188953 w 418397"/>
              <a:gd name="connsiteY18" fmla="*/ 3374 h 369368"/>
              <a:gd name="connsiteX19" fmla="*/ 205824 w 418397"/>
              <a:gd name="connsiteY19" fmla="*/ 23619 h 369368"/>
              <a:gd name="connsiteX20" fmla="*/ 219321 w 418397"/>
              <a:gd name="connsiteY20" fmla="*/ 37116 h 369368"/>
              <a:gd name="connsiteX21" fmla="*/ 226069 w 418397"/>
              <a:gd name="connsiteY21" fmla="*/ 47238 h 369368"/>
              <a:gd name="connsiteX22" fmla="*/ 236191 w 418397"/>
              <a:gd name="connsiteY22" fmla="*/ 53987 h 369368"/>
              <a:gd name="connsiteX23" fmla="*/ 242940 w 418397"/>
              <a:gd name="connsiteY23" fmla="*/ 60735 h 369368"/>
              <a:gd name="connsiteX24" fmla="*/ 256436 w 418397"/>
              <a:gd name="connsiteY24" fmla="*/ 64109 h 369368"/>
              <a:gd name="connsiteX25" fmla="*/ 263185 w 418397"/>
              <a:gd name="connsiteY25" fmla="*/ 70858 h 369368"/>
              <a:gd name="connsiteX26" fmla="*/ 286804 w 418397"/>
              <a:gd name="connsiteY26" fmla="*/ 77606 h 369368"/>
              <a:gd name="connsiteX27" fmla="*/ 347539 w 418397"/>
              <a:gd name="connsiteY27" fmla="*/ 77606 h 369368"/>
              <a:gd name="connsiteX28" fmla="*/ 357662 w 418397"/>
              <a:gd name="connsiteY28" fmla="*/ 84354 h 369368"/>
              <a:gd name="connsiteX29" fmla="*/ 367784 w 418397"/>
              <a:gd name="connsiteY29" fmla="*/ 87728 h 369368"/>
              <a:gd name="connsiteX30" fmla="*/ 381281 w 418397"/>
              <a:gd name="connsiteY30" fmla="*/ 101225 h 369368"/>
              <a:gd name="connsiteX31" fmla="*/ 391403 w 418397"/>
              <a:gd name="connsiteY31" fmla="*/ 111348 h 369368"/>
              <a:gd name="connsiteX32" fmla="*/ 398152 w 418397"/>
              <a:gd name="connsiteY32" fmla="*/ 131593 h 369368"/>
              <a:gd name="connsiteX33" fmla="*/ 401526 w 418397"/>
              <a:gd name="connsiteY33" fmla="*/ 141715 h 369368"/>
              <a:gd name="connsiteX34" fmla="*/ 408274 w 418397"/>
              <a:gd name="connsiteY34" fmla="*/ 151838 h 369368"/>
              <a:gd name="connsiteX35" fmla="*/ 418397 w 418397"/>
              <a:gd name="connsiteY35" fmla="*/ 168709 h 369368"/>
              <a:gd name="connsiteX36" fmla="*/ 415022 w 418397"/>
              <a:gd name="connsiteY36" fmla="*/ 205824 h 369368"/>
              <a:gd name="connsiteX37" fmla="*/ 408274 w 418397"/>
              <a:gd name="connsiteY37" fmla="*/ 226069 h 369368"/>
              <a:gd name="connsiteX38" fmla="*/ 404900 w 418397"/>
              <a:gd name="connsiteY38" fmla="*/ 290179 h 369368"/>
              <a:gd name="connsiteX39" fmla="*/ 401526 w 418397"/>
              <a:gd name="connsiteY39" fmla="*/ 307050 h 369368"/>
              <a:gd name="connsiteX40" fmla="*/ 384655 w 418397"/>
              <a:gd name="connsiteY40" fmla="*/ 317172 h 369368"/>
              <a:gd name="connsiteX41" fmla="*/ 364410 w 418397"/>
              <a:gd name="connsiteY41" fmla="*/ 330669 h 369368"/>
              <a:gd name="connsiteX42" fmla="*/ 313797 w 418397"/>
              <a:gd name="connsiteY42" fmla="*/ 347540 h 369368"/>
              <a:gd name="connsiteX43" fmla="*/ 293552 w 418397"/>
              <a:gd name="connsiteY43" fmla="*/ 354288 h 369368"/>
              <a:gd name="connsiteX44" fmla="*/ 273307 w 418397"/>
              <a:gd name="connsiteY44" fmla="*/ 357662 h 369368"/>
              <a:gd name="connsiteX45" fmla="*/ 263185 w 418397"/>
              <a:gd name="connsiteY45" fmla="*/ 361036 h 369368"/>
              <a:gd name="connsiteX46" fmla="*/ 175456 w 418397"/>
              <a:gd name="connsiteY46" fmla="*/ 361036 h 369368"/>
              <a:gd name="connsiteX47" fmla="*/ 158586 w 418397"/>
              <a:gd name="connsiteY47" fmla="*/ 357662 h 369368"/>
              <a:gd name="connsiteX48" fmla="*/ 97850 w 418397"/>
              <a:gd name="connsiteY48" fmla="*/ 350914 h 369368"/>
              <a:gd name="connsiteX49" fmla="*/ 80980 w 418397"/>
              <a:gd name="connsiteY49" fmla="*/ 340791 h 369368"/>
              <a:gd name="connsiteX50" fmla="*/ 74231 w 418397"/>
              <a:gd name="connsiteY50" fmla="*/ 334043 h 369368"/>
              <a:gd name="connsiteX51" fmla="*/ 60735 w 418397"/>
              <a:gd name="connsiteY51" fmla="*/ 327295 h 369368"/>
              <a:gd name="connsiteX52" fmla="*/ 53986 w 418397"/>
              <a:gd name="connsiteY52" fmla="*/ 317172 h 369368"/>
              <a:gd name="connsiteX53" fmla="*/ 43864 w 418397"/>
              <a:gd name="connsiteY53" fmla="*/ 313798 h 369368"/>
              <a:gd name="connsiteX54" fmla="*/ 20245 w 418397"/>
              <a:gd name="connsiteY54" fmla="*/ 296927 h 369368"/>
              <a:gd name="connsiteX55" fmla="*/ 13496 w 418397"/>
              <a:gd name="connsiteY55" fmla="*/ 290179 h 369368"/>
              <a:gd name="connsiteX56" fmla="*/ 0 w 418397"/>
              <a:gd name="connsiteY56" fmla="*/ 269934 h 369368"/>
              <a:gd name="connsiteX57" fmla="*/ 3374 w 418397"/>
              <a:gd name="connsiteY57" fmla="*/ 236192 h 36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18397" h="369368">
                <a:moveTo>
                  <a:pt x="3374" y="236192"/>
                </a:moveTo>
                <a:cubicBezTo>
                  <a:pt x="5623" y="229444"/>
                  <a:pt x="10826" y="232496"/>
                  <a:pt x="13496" y="229444"/>
                </a:cubicBezTo>
                <a:cubicBezTo>
                  <a:pt x="18837" y="223340"/>
                  <a:pt x="26993" y="209199"/>
                  <a:pt x="26993" y="209199"/>
                </a:cubicBezTo>
                <a:cubicBezTo>
                  <a:pt x="28118" y="205825"/>
                  <a:pt x="28776" y="202257"/>
                  <a:pt x="30367" y="199076"/>
                </a:cubicBezTo>
                <a:cubicBezTo>
                  <a:pt x="34623" y="190564"/>
                  <a:pt x="37587" y="188482"/>
                  <a:pt x="43864" y="182205"/>
                </a:cubicBezTo>
                <a:cubicBezTo>
                  <a:pt x="44989" y="178831"/>
                  <a:pt x="46261" y="175503"/>
                  <a:pt x="47238" y="172083"/>
                </a:cubicBezTo>
                <a:cubicBezTo>
                  <a:pt x="48512" y="167624"/>
                  <a:pt x="48538" y="162734"/>
                  <a:pt x="50612" y="158586"/>
                </a:cubicBezTo>
                <a:cubicBezTo>
                  <a:pt x="54239" y="151332"/>
                  <a:pt x="59610" y="145089"/>
                  <a:pt x="64109" y="138341"/>
                </a:cubicBezTo>
                <a:cubicBezTo>
                  <a:pt x="66358" y="134967"/>
                  <a:pt x="67990" y="131086"/>
                  <a:pt x="70857" y="128219"/>
                </a:cubicBezTo>
                <a:lnTo>
                  <a:pt x="84354" y="114722"/>
                </a:lnTo>
                <a:cubicBezTo>
                  <a:pt x="92834" y="89279"/>
                  <a:pt x="80409" y="119652"/>
                  <a:pt x="97850" y="97851"/>
                </a:cubicBezTo>
                <a:cubicBezTo>
                  <a:pt x="100072" y="95074"/>
                  <a:pt x="99252" y="90688"/>
                  <a:pt x="101225" y="87728"/>
                </a:cubicBezTo>
                <a:cubicBezTo>
                  <a:pt x="103872" y="83758"/>
                  <a:pt x="108292" y="81272"/>
                  <a:pt x="111347" y="77606"/>
                </a:cubicBezTo>
                <a:cubicBezTo>
                  <a:pt x="132619" y="52078"/>
                  <a:pt x="105218" y="80358"/>
                  <a:pt x="124844" y="60735"/>
                </a:cubicBezTo>
                <a:cubicBezTo>
                  <a:pt x="134400" y="32068"/>
                  <a:pt x="121074" y="67017"/>
                  <a:pt x="134966" y="43864"/>
                </a:cubicBezTo>
                <a:cubicBezTo>
                  <a:pt x="148107" y="21963"/>
                  <a:pt x="127991" y="44094"/>
                  <a:pt x="145089" y="26993"/>
                </a:cubicBezTo>
                <a:cubicBezTo>
                  <a:pt x="148260" y="17481"/>
                  <a:pt x="148246" y="12492"/>
                  <a:pt x="158586" y="6748"/>
                </a:cubicBezTo>
                <a:cubicBezTo>
                  <a:pt x="164804" y="3293"/>
                  <a:pt x="178831" y="0"/>
                  <a:pt x="178831" y="0"/>
                </a:cubicBezTo>
                <a:cubicBezTo>
                  <a:pt x="182205" y="1125"/>
                  <a:pt x="185994" y="1401"/>
                  <a:pt x="188953" y="3374"/>
                </a:cubicBezTo>
                <a:cubicBezTo>
                  <a:pt x="200654" y="11175"/>
                  <a:pt x="197524" y="13936"/>
                  <a:pt x="205824" y="23619"/>
                </a:cubicBezTo>
                <a:cubicBezTo>
                  <a:pt x="209965" y="28450"/>
                  <a:pt x="215792" y="31822"/>
                  <a:pt x="219321" y="37116"/>
                </a:cubicBezTo>
                <a:cubicBezTo>
                  <a:pt x="221570" y="40490"/>
                  <a:pt x="223202" y="44371"/>
                  <a:pt x="226069" y="47238"/>
                </a:cubicBezTo>
                <a:cubicBezTo>
                  <a:pt x="228936" y="50106"/>
                  <a:pt x="233024" y="51454"/>
                  <a:pt x="236191" y="53987"/>
                </a:cubicBezTo>
                <a:cubicBezTo>
                  <a:pt x="238675" y="55974"/>
                  <a:pt x="240095" y="59312"/>
                  <a:pt x="242940" y="60735"/>
                </a:cubicBezTo>
                <a:cubicBezTo>
                  <a:pt x="247088" y="62809"/>
                  <a:pt x="251937" y="62984"/>
                  <a:pt x="256436" y="64109"/>
                </a:cubicBezTo>
                <a:cubicBezTo>
                  <a:pt x="258686" y="66359"/>
                  <a:pt x="260457" y="69221"/>
                  <a:pt x="263185" y="70858"/>
                </a:cubicBezTo>
                <a:cubicBezTo>
                  <a:pt x="266643" y="72933"/>
                  <a:pt x="284283" y="76976"/>
                  <a:pt x="286804" y="77606"/>
                </a:cubicBezTo>
                <a:cubicBezTo>
                  <a:pt x="309287" y="75562"/>
                  <a:pt x="326060" y="71163"/>
                  <a:pt x="347539" y="77606"/>
                </a:cubicBezTo>
                <a:cubicBezTo>
                  <a:pt x="351423" y="78771"/>
                  <a:pt x="354035" y="82540"/>
                  <a:pt x="357662" y="84354"/>
                </a:cubicBezTo>
                <a:cubicBezTo>
                  <a:pt x="360843" y="85944"/>
                  <a:pt x="364410" y="86603"/>
                  <a:pt x="367784" y="87728"/>
                </a:cubicBezTo>
                <a:lnTo>
                  <a:pt x="381281" y="101225"/>
                </a:lnTo>
                <a:lnTo>
                  <a:pt x="391403" y="111348"/>
                </a:lnTo>
                <a:lnTo>
                  <a:pt x="398152" y="131593"/>
                </a:lnTo>
                <a:cubicBezTo>
                  <a:pt x="399277" y="134967"/>
                  <a:pt x="399553" y="138756"/>
                  <a:pt x="401526" y="141715"/>
                </a:cubicBezTo>
                <a:cubicBezTo>
                  <a:pt x="403775" y="145089"/>
                  <a:pt x="406460" y="148211"/>
                  <a:pt x="408274" y="151838"/>
                </a:cubicBezTo>
                <a:cubicBezTo>
                  <a:pt x="417033" y="169357"/>
                  <a:pt x="405216" y="155528"/>
                  <a:pt x="418397" y="168709"/>
                </a:cubicBezTo>
                <a:cubicBezTo>
                  <a:pt x="417272" y="181081"/>
                  <a:pt x="417181" y="193590"/>
                  <a:pt x="415022" y="205824"/>
                </a:cubicBezTo>
                <a:cubicBezTo>
                  <a:pt x="413786" y="212829"/>
                  <a:pt x="408274" y="226069"/>
                  <a:pt x="408274" y="226069"/>
                </a:cubicBezTo>
                <a:cubicBezTo>
                  <a:pt x="407149" y="247439"/>
                  <a:pt x="406677" y="268853"/>
                  <a:pt x="404900" y="290179"/>
                </a:cubicBezTo>
                <a:cubicBezTo>
                  <a:pt x="404424" y="295894"/>
                  <a:pt x="403785" y="301779"/>
                  <a:pt x="401526" y="307050"/>
                </a:cubicBezTo>
                <a:cubicBezTo>
                  <a:pt x="397741" y="315881"/>
                  <a:pt x="391669" y="313275"/>
                  <a:pt x="384655" y="317172"/>
                </a:cubicBezTo>
                <a:cubicBezTo>
                  <a:pt x="377565" y="321111"/>
                  <a:pt x="372104" y="328104"/>
                  <a:pt x="364410" y="330669"/>
                </a:cubicBezTo>
                <a:lnTo>
                  <a:pt x="313797" y="347540"/>
                </a:lnTo>
                <a:lnTo>
                  <a:pt x="293552" y="354288"/>
                </a:lnTo>
                <a:lnTo>
                  <a:pt x="273307" y="357662"/>
                </a:lnTo>
                <a:cubicBezTo>
                  <a:pt x="269933" y="358787"/>
                  <a:pt x="266635" y="360173"/>
                  <a:pt x="263185" y="361036"/>
                </a:cubicBezTo>
                <a:cubicBezTo>
                  <a:pt x="229857" y="369368"/>
                  <a:pt x="224293" y="363361"/>
                  <a:pt x="175456" y="361036"/>
                </a:cubicBezTo>
                <a:cubicBezTo>
                  <a:pt x="169833" y="359911"/>
                  <a:pt x="164292" y="358233"/>
                  <a:pt x="158586" y="357662"/>
                </a:cubicBezTo>
                <a:cubicBezTo>
                  <a:pt x="96686" y="351472"/>
                  <a:pt x="125642" y="360177"/>
                  <a:pt x="97850" y="350914"/>
                </a:cubicBezTo>
                <a:cubicBezTo>
                  <a:pt x="80756" y="333818"/>
                  <a:pt x="102875" y="353927"/>
                  <a:pt x="80980" y="340791"/>
                </a:cubicBezTo>
                <a:cubicBezTo>
                  <a:pt x="78252" y="339154"/>
                  <a:pt x="76878" y="335808"/>
                  <a:pt x="74231" y="334043"/>
                </a:cubicBezTo>
                <a:cubicBezTo>
                  <a:pt x="70046" y="331253"/>
                  <a:pt x="65234" y="329544"/>
                  <a:pt x="60735" y="327295"/>
                </a:cubicBezTo>
                <a:cubicBezTo>
                  <a:pt x="58485" y="323921"/>
                  <a:pt x="57153" y="319705"/>
                  <a:pt x="53986" y="317172"/>
                </a:cubicBezTo>
                <a:cubicBezTo>
                  <a:pt x="51209" y="314950"/>
                  <a:pt x="47045" y="315388"/>
                  <a:pt x="43864" y="313798"/>
                </a:cubicBezTo>
                <a:cubicBezTo>
                  <a:pt x="39476" y="311604"/>
                  <a:pt x="22544" y="298843"/>
                  <a:pt x="20245" y="296927"/>
                </a:cubicBezTo>
                <a:cubicBezTo>
                  <a:pt x="17801" y="294890"/>
                  <a:pt x="15405" y="292724"/>
                  <a:pt x="13496" y="290179"/>
                </a:cubicBezTo>
                <a:cubicBezTo>
                  <a:pt x="8630" y="283691"/>
                  <a:pt x="0" y="269934"/>
                  <a:pt x="0" y="269934"/>
                </a:cubicBezTo>
                <a:cubicBezTo>
                  <a:pt x="3602" y="230313"/>
                  <a:pt x="1125" y="242940"/>
                  <a:pt x="3374" y="23619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Metin kutusu"/>
          <p:cNvSpPr txBox="1"/>
          <p:nvPr/>
        </p:nvSpPr>
        <p:spPr>
          <a:xfrm>
            <a:off x="7715272" y="0"/>
            <a:ext cx="1428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1946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1954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1967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1983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1999</a:t>
            </a:r>
            <a:endParaRPr lang="tr-TR" sz="2800" b="1" dirty="0">
              <a:solidFill>
                <a:srgbClr val="FF0000"/>
              </a:solidFill>
            </a:endParaRPr>
          </a:p>
        </p:txBody>
      </p:sp>
      <p:pic>
        <p:nvPicPr>
          <p:cNvPr id="10" name="9 Resim" descr="degisim.JPG"/>
          <p:cNvPicPr>
            <a:picLocks noChangeAspect="1"/>
          </p:cNvPicPr>
          <p:nvPr/>
        </p:nvPicPr>
        <p:blipFill>
          <a:blip r:embed="rId2" cstate="print"/>
          <a:srcRect l="3125" t="4789" r="82813" b="75835"/>
          <a:stretch>
            <a:fillRect/>
          </a:stretch>
        </p:blipFill>
        <p:spPr>
          <a:xfrm>
            <a:off x="7500958" y="5517232"/>
            <a:ext cx="1285884" cy="112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0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1" grpId="0" animBg="1"/>
      <p:bldP spid="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04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1481" y="260648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dirty="0" err="1" smtClean="0"/>
              <a:t>Population</a:t>
            </a:r>
            <a:r>
              <a:rPr lang="tr-TR" sz="3200" dirty="0" smtClean="0"/>
              <a:t> Development of Konya City Center</a:t>
            </a:r>
            <a:endParaRPr lang="tr-TR" sz="3200" dirty="0"/>
          </a:p>
        </p:txBody>
      </p:sp>
      <p:sp>
        <p:nvSpPr>
          <p:cNvPr id="8" name="7 Şimşek İşareti"/>
          <p:cNvSpPr/>
          <p:nvPr/>
        </p:nvSpPr>
        <p:spPr>
          <a:xfrm>
            <a:off x="4286248" y="4643446"/>
            <a:ext cx="500066" cy="642942"/>
          </a:xfrm>
          <a:prstGeom prst="lightningBol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0" name="9 Düz Ok Bağlayıcısı"/>
          <p:cNvCxnSpPr/>
          <p:nvPr/>
        </p:nvCxnSpPr>
        <p:spPr>
          <a:xfrm flipV="1">
            <a:off x="5214942" y="4357694"/>
            <a:ext cx="2357454" cy="7143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11 Şimşek İşareti"/>
          <p:cNvSpPr/>
          <p:nvPr/>
        </p:nvSpPr>
        <p:spPr>
          <a:xfrm>
            <a:off x="7143768" y="3643314"/>
            <a:ext cx="357190" cy="642942"/>
          </a:xfrm>
          <a:prstGeom prst="lightningBol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99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Fuar</Template>
  <TotalTime>4124</TotalTime>
  <Words>1473</Words>
  <Application>Microsoft Office PowerPoint</Application>
  <PresentationFormat>Ekran Gösterisi (4:3)</PresentationFormat>
  <Paragraphs>313</Paragraphs>
  <Slides>41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2</vt:i4>
      </vt:variant>
      <vt:variant>
        <vt:lpstr>Slayt Başlıkları</vt:lpstr>
      </vt:variant>
      <vt:variant>
        <vt:i4>41</vt:i4>
      </vt:variant>
    </vt:vector>
  </HeadingPairs>
  <TitlesOfParts>
    <vt:vector size="44" baseType="lpstr">
      <vt:lpstr>Ofis Teması</vt:lpstr>
      <vt:lpstr>Bit Eşlem Resmi</vt:lpstr>
      <vt:lpstr>Grafik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Population Development of Konya City Center</vt:lpstr>
      <vt:lpstr>PowerPoint Sunusu</vt:lpstr>
      <vt:lpstr>THE NEW MAIN IDEA is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Your Organization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Your User Name</dc:creator>
  <cp:lastModifiedBy>n_osmanli</cp:lastModifiedBy>
  <cp:revision>144</cp:revision>
  <dcterms:created xsi:type="dcterms:W3CDTF">2010-03-19T16:02:53Z</dcterms:created>
  <dcterms:modified xsi:type="dcterms:W3CDTF">2013-12-19T23:15:14Z</dcterms:modified>
</cp:coreProperties>
</file>