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4" r:id="rId5"/>
    <p:sldId id="258" r:id="rId6"/>
    <p:sldId id="265" r:id="rId7"/>
    <p:sldId id="259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618" autoAdjust="0"/>
  </p:normalViewPr>
  <p:slideViewPr>
    <p:cSldViewPr>
      <p:cViewPr>
        <p:scale>
          <a:sx n="66" d="100"/>
          <a:sy n="66" d="100"/>
        </p:scale>
        <p:origin x="-1930" y="-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ule\Desktop\UCLG%20MEWA%20SUNUM\METIS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458200" cy="1470025"/>
          </a:xfrm>
        </p:spPr>
        <p:txBody>
          <a:bodyPr>
            <a:noAutofit/>
          </a:bodyPr>
          <a:lstStyle/>
          <a:p>
            <a:r>
              <a:rPr lang="tr-TR" sz="4000" dirty="0" smtClean="0"/>
              <a:t>Şehir Trafiği Yönetiminde </a:t>
            </a:r>
            <a:br>
              <a:rPr lang="tr-TR" sz="4000" dirty="0" smtClean="0"/>
            </a:br>
            <a:r>
              <a:rPr lang="tr-TR" sz="4000" dirty="0" smtClean="0"/>
              <a:t>Dinamik Sistemler ve </a:t>
            </a:r>
            <a:br>
              <a:rPr lang="tr-TR" sz="4000" dirty="0" smtClean="0"/>
            </a:br>
            <a:r>
              <a:rPr lang="tr-TR" sz="4000" dirty="0" smtClean="0"/>
              <a:t>Konya Büyükşehir Belediyesi Örneği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724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tr-TR" sz="2000" dirty="0" smtClean="0">
                <a:solidFill>
                  <a:schemeClr val="accent3">
                    <a:lumMod val="75000"/>
                  </a:schemeClr>
                </a:solidFill>
              </a:rPr>
              <a:t>R.Çağrı YÜZBAŞIOĞLU</a:t>
            </a:r>
            <a:endParaRPr lang="tr-T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F:\ISSD\ISSD_FOLDER\logo folder\ISSD_2(863X3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034331"/>
            <a:ext cx="1524000" cy="595069"/>
          </a:xfrm>
          <a:prstGeom prst="rect">
            <a:avLst/>
          </a:prstGeom>
          <a:noFill/>
        </p:spPr>
      </p:pic>
      <p:pic>
        <p:nvPicPr>
          <p:cNvPr id="4" name="Picture 2" descr="C:\Users\sule\Desktop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le\Desktop\UCLG MEWA SUNUM\city-hazy-blurred-unsharp-night-rain-1920x1080 (1).jpg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 l="19375" r="562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4764024"/>
            <a:ext cx="4343400" cy="646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Değişken Hız Limitlemesi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6200000">
            <a:off x="6380988" y="3753612"/>
            <a:ext cx="4191000" cy="646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tr-TR" sz="2200" b="1" dirty="0" smtClean="0">
                <a:solidFill>
                  <a:schemeClr val="bg1"/>
                </a:solidFill>
              </a:rPr>
              <a:t>Dinamik</a:t>
            </a:r>
            <a:r>
              <a:rPr kumimoji="0" lang="tr-TR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Katılım Kontrolü</a:t>
            </a:r>
            <a:endParaRPr kumimoji="0" lang="tr-TR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800" y="5562600"/>
            <a:ext cx="65532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tr-TR" sz="2800" b="1" dirty="0" smtClean="0">
                <a:solidFill>
                  <a:schemeClr val="bg1"/>
                </a:solidFill>
              </a:rPr>
              <a:t>Dinamik Kavşak Yönetim Sistemi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838200"/>
            <a:ext cx="5105400" cy="646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Trafik Uyarımlı Sistemler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6200000">
            <a:off x="-477012" y="2077212"/>
            <a:ext cx="3429000" cy="646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Trafik Kontrol Merkezi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0" y="2209800"/>
            <a:ext cx="34290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Değişken</a:t>
            </a:r>
            <a:r>
              <a:rPr kumimoji="0" lang="tr-TR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Mesaj İşaretleri</a:t>
            </a: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16200000">
            <a:off x="-1808989" y="3525012"/>
            <a:ext cx="5105400" cy="646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Elekronik Denetleme Sistemi</a:t>
            </a: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71600" y="2667000"/>
            <a:ext cx="40386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Kırmızı ışık ihlal</a:t>
            </a:r>
            <a:r>
              <a:rPr kumimoji="0" lang="tr-TR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tespiti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410200" y="1371600"/>
            <a:ext cx="3429000" cy="38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tr-TR" b="1" dirty="0" smtClean="0">
                <a:solidFill>
                  <a:schemeClr val="bg1"/>
                </a:solidFill>
              </a:rPr>
              <a:t>Park İhlal Tespiti</a:t>
            </a: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Dinamik Kavşak Yönetim Sistemi, CHAOS™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sule\Desktop\UCLG MEWA SUNUM\traffic_ligh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741161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le\Desktop\00992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28182" r="23418"/>
          <a:stretch/>
        </p:blipFill>
        <p:spPr bwMode="auto">
          <a:xfrm rot="20262736">
            <a:off x="7187660" y="758312"/>
            <a:ext cx="1676400" cy="449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Konya Büyükşehir Belediyesi </a:t>
            </a:r>
            <a:b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Örneği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086600" cy="4020312"/>
          </a:xfrm>
        </p:spPr>
        <p:txBody>
          <a:bodyPr/>
          <a:lstStyle/>
          <a:p>
            <a:r>
              <a:rPr lang="tr-TR" dirty="0" smtClean="0"/>
              <a:t>CHAOS™ </a:t>
            </a:r>
          </a:p>
          <a:p>
            <a:pPr lvl="1"/>
            <a:r>
              <a:rPr lang="tr-TR" dirty="0" smtClean="0"/>
              <a:t>38 Kavşak</a:t>
            </a:r>
          </a:p>
          <a:p>
            <a:pPr lvl="1"/>
            <a:r>
              <a:rPr lang="tr-TR" dirty="0" smtClean="0"/>
              <a:t>4 Koridor</a:t>
            </a:r>
          </a:p>
          <a:p>
            <a:pPr lvl="1"/>
            <a:r>
              <a:rPr lang="tr-TR" dirty="0" smtClean="0"/>
              <a:t>150 Akıllı Trafik Kamerası</a:t>
            </a:r>
          </a:p>
          <a:p>
            <a:pPr lvl="1"/>
            <a:r>
              <a:rPr lang="tr-TR" dirty="0" smtClean="0"/>
              <a:t>35 Kavşak Gözlem Kamerası</a:t>
            </a:r>
          </a:p>
          <a:p>
            <a:pPr lvl="1"/>
            <a:r>
              <a:rPr lang="tr-TR" dirty="0" smtClean="0"/>
              <a:t>38 Merkezi Ünite</a:t>
            </a:r>
          </a:p>
          <a:p>
            <a:pPr lvl="1"/>
            <a:r>
              <a:rPr lang="tr-TR" dirty="0" smtClean="0"/>
              <a:t>Trafik Kontrol Merkezi</a:t>
            </a:r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Akıllı Koridorlar - Konya şehir merkezi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2590800" y="2590800"/>
            <a:ext cx="2286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828800" y="2209800"/>
            <a:ext cx="381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209800" y="2362200"/>
            <a:ext cx="3810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371600" y="2819400"/>
            <a:ext cx="3048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676400" y="27432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514600" y="4648200"/>
            <a:ext cx="609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38400" y="4648200"/>
            <a:ext cx="7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209800" y="45720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33600" y="4572000"/>
            <a:ext cx="76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76400" y="4724400"/>
            <a:ext cx="4572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667000" y="4343400"/>
            <a:ext cx="5334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524000" y="2133600"/>
            <a:ext cx="3048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057400" y="3962400"/>
            <a:ext cx="152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sule\Desktop\UCLG MEWA SUNUM\map.jpg"/>
          <p:cNvPicPr>
            <a:picLocks noChangeAspect="1" noChangeArrowheads="1"/>
          </p:cNvPicPr>
          <p:nvPr/>
        </p:nvPicPr>
        <p:blipFill>
          <a:blip r:embed="rId2" cstate="print"/>
          <a:srcRect t="9677" b="8065"/>
          <a:stretch>
            <a:fillRect/>
          </a:stretch>
        </p:blipFill>
        <p:spPr bwMode="auto">
          <a:xfrm>
            <a:off x="381000" y="1752600"/>
            <a:ext cx="8398934" cy="3886200"/>
          </a:xfrm>
          <a:prstGeom prst="rect">
            <a:avLst/>
          </a:prstGeom>
          <a:noFill/>
        </p:spPr>
      </p:pic>
      <p:grpSp>
        <p:nvGrpSpPr>
          <p:cNvPr id="116" name="Group 115"/>
          <p:cNvGrpSpPr/>
          <p:nvPr/>
        </p:nvGrpSpPr>
        <p:grpSpPr>
          <a:xfrm>
            <a:off x="4267200" y="4267200"/>
            <a:ext cx="3886200" cy="990600"/>
            <a:chOff x="4267200" y="4267200"/>
            <a:chExt cx="3886200" cy="9906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543800" y="4572000"/>
              <a:ext cx="609600" cy="76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10400" y="4648200"/>
              <a:ext cx="5334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96000" y="4648200"/>
              <a:ext cx="914400" cy="76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4572000" y="4724400"/>
              <a:ext cx="1524000" cy="5334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4267200" y="4267200"/>
              <a:ext cx="1828800" cy="457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295400" y="3810000"/>
            <a:ext cx="1905000" cy="685800"/>
            <a:chOff x="1295400" y="3810000"/>
            <a:chExt cx="1905000" cy="6858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1295400" y="4038600"/>
              <a:ext cx="304800" cy="76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667000" y="4038600"/>
              <a:ext cx="152400" cy="152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2743200" y="4114800"/>
              <a:ext cx="76200" cy="228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819400" y="3810000"/>
              <a:ext cx="228600" cy="304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600200" y="3962400"/>
              <a:ext cx="228600" cy="76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057400" y="3962400"/>
              <a:ext cx="76200" cy="228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133600" y="4191000"/>
              <a:ext cx="228600" cy="76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2362200" y="4267200"/>
              <a:ext cx="381000" cy="76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1524000" y="3886200"/>
              <a:ext cx="76200" cy="152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828800" y="3962400"/>
              <a:ext cx="2286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2743200" y="4343400"/>
              <a:ext cx="457200" cy="152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1828800" y="3962400"/>
              <a:ext cx="76200" cy="228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676400" y="4572000"/>
            <a:ext cx="1447800" cy="609600"/>
            <a:chOff x="1676400" y="4572000"/>
            <a:chExt cx="1447800" cy="609600"/>
          </a:xfrm>
        </p:grpSpPr>
        <p:cxnSp>
          <p:nvCxnSpPr>
            <p:cNvPr id="62" name="Straight Connector 61"/>
            <p:cNvCxnSpPr/>
            <p:nvPr/>
          </p:nvCxnSpPr>
          <p:spPr>
            <a:xfrm flipH="1" flipV="1">
              <a:off x="1676400" y="4800600"/>
              <a:ext cx="76200" cy="3810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752600" y="5105400"/>
              <a:ext cx="533400" cy="762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2514600" y="4648200"/>
              <a:ext cx="609600" cy="762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2362200" y="4648200"/>
              <a:ext cx="1524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209800" y="4572000"/>
              <a:ext cx="152400" cy="762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133600" y="4572000"/>
              <a:ext cx="76200" cy="1524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133600" y="4724400"/>
              <a:ext cx="152400" cy="3810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1371600" y="2133600"/>
            <a:ext cx="1447800" cy="838200"/>
            <a:chOff x="1371600" y="2133600"/>
            <a:chExt cx="1447800" cy="83820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1676400" y="2743200"/>
              <a:ext cx="228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/>
          </p:nvGrpSpPr>
          <p:grpSpPr>
            <a:xfrm>
              <a:off x="1371600" y="2133600"/>
              <a:ext cx="1447800" cy="838200"/>
              <a:chOff x="1371600" y="2133600"/>
              <a:chExt cx="1447800" cy="8382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828800" y="2209800"/>
                <a:ext cx="76200" cy="533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828800" y="2209800"/>
                <a:ext cx="381000" cy="152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209800" y="2362200"/>
                <a:ext cx="381000" cy="228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590800" y="2590800"/>
                <a:ext cx="228600" cy="152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447800" y="2133600"/>
                <a:ext cx="381000" cy="76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1371600" y="2819400"/>
                <a:ext cx="304800" cy="152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Ortalama bekleme süresi : 45,2 s        33,7 s   </a:t>
            </a:r>
          </a:p>
          <a:p>
            <a:pPr>
              <a:buNone/>
            </a:pPr>
            <a:r>
              <a:rPr lang="tr-TR" dirty="0" smtClean="0"/>
              <a:t> (%26 iyileşme)</a:t>
            </a:r>
          </a:p>
          <a:p>
            <a:r>
              <a:rPr lang="tr-TR" dirty="0" smtClean="0"/>
              <a:t>Günde 14.200 TL’lik yakıt tasarrufu</a:t>
            </a:r>
          </a:p>
          <a:p>
            <a:r>
              <a:rPr lang="tr-TR" dirty="0" smtClean="0"/>
              <a:t>Günde 6 ton daha az CO₂ salınımı</a:t>
            </a:r>
          </a:p>
          <a:p>
            <a:endParaRPr lang="tr-T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Sonuçlar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sule\Desktop\UCLG MEWA SUNUM\grass.png"/>
          <p:cNvPicPr>
            <a:picLocks noChangeAspect="1" noChangeArrowheads="1"/>
          </p:cNvPicPr>
          <p:nvPr/>
        </p:nvPicPr>
        <p:blipFill>
          <a:blip r:embed="rId2" cstate="print"/>
          <a:srcRect t="71013"/>
          <a:stretch>
            <a:fillRect/>
          </a:stretch>
        </p:blipFill>
        <p:spPr bwMode="auto">
          <a:xfrm>
            <a:off x="0" y="4800600"/>
            <a:ext cx="9144000" cy="212050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6096000" y="2438400"/>
            <a:ext cx="5334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Simülasyon çalışması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5778785" cy="315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5429250" cy="294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t="20045"/>
          <a:stretch>
            <a:fillRect/>
          </a:stretch>
        </p:blipFill>
        <p:spPr bwMode="auto">
          <a:xfrm>
            <a:off x="914400" y="3733800"/>
            <a:ext cx="7142263" cy="295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0"/>
            <a:ext cx="5800725" cy="30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590800"/>
            <a:ext cx="6248400" cy="32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TI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8805332" cy="4953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Merkezi Trafik İşletim Sistemi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362200"/>
            <a:ext cx="8458200" cy="20574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Teşekkürler...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tr-TR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</a:br>
            <a:endParaRPr lang="tr-TR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667000"/>
            <a:ext cx="8458200" cy="2057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Thank you...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743</TotalTime>
  <Words>108</Words>
  <Application>Microsoft Office PowerPoint</Application>
  <PresentationFormat>On-screen Show (4:3)</PresentationFormat>
  <Paragraphs>33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Urban</vt:lpstr>
      <vt:lpstr>Şehir Trafiği Yönetiminde  Dinamik Sistemler ve  Konya Büyükşehir Belediyesi Örneği</vt:lpstr>
      <vt:lpstr>Slide 2</vt:lpstr>
      <vt:lpstr>Dinamik Kavşak Yönetim Sistemi, CHAOS™</vt:lpstr>
      <vt:lpstr>Konya Büyükşehir Belediyesi  Örneği</vt:lpstr>
      <vt:lpstr>Akıllı Koridorlar - Konya şehir merkezi</vt:lpstr>
      <vt:lpstr>Sonuçlar</vt:lpstr>
      <vt:lpstr>Simülasyon çalışması</vt:lpstr>
      <vt:lpstr>Merkezi Trafik İşletim Sistemi</vt:lpstr>
      <vt:lpstr>Teşekkürler...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Şehir Trafiği Yönetiminde Dinamik Sistemler ve Konya Büyükşehir Belediyesi Örneği</dc:title>
  <dc:creator>sule yucel</dc:creator>
  <cp:lastModifiedBy>sule yucel</cp:lastModifiedBy>
  <cp:revision>74</cp:revision>
  <dcterms:created xsi:type="dcterms:W3CDTF">2006-08-16T00:00:00Z</dcterms:created>
  <dcterms:modified xsi:type="dcterms:W3CDTF">2013-12-13T09:55:34Z</dcterms:modified>
</cp:coreProperties>
</file>