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notesMasterIdLst>
    <p:notesMasterId r:id="rId32"/>
  </p:notesMasterIdLst>
  <p:sldIdLst>
    <p:sldId id="351" r:id="rId2"/>
    <p:sldId id="514" r:id="rId3"/>
    <p:sldId id="528" r:id="rId4"/>
    <p:sldId id="452" r:id="rId5"/>
    <p:sldId id="526" r:id="rId6"/>
    <p:sldId id="527" r:id="rId7"/>
    <p:sldId id="455" r:id="rId8"/>
    <p:sldId id="456" r:id="rId9"/>
    <p:sldId id="513" r:id="rId10"/>
    <p:sldId id="464" r:id="rId11"/>
    <p:sldId id="491" r:id="rId12"/>
    <p:sldId id="493" r:id="rId13"/>
    <p:sldId id="523" r:id="rId14"/>
    <p:sldId id="502" r:id="rId15"/>
    <p:sldId id="559" r:id="rId16"/>
    <p:sldId id="557" r:id="rId17"/>
    <p:sldId id="423" r:id="rId18"/>
    <p:sldId id="503" r:id="rId19"/>
    <p:sldId id="342" r:id="rId20"/>
    <p:sldId id="343" r:id="rId21"/>
    <p:sldId id="340" r:id="rId22"/>
    <p:sldId id="391" r:id="rId23"/>
    <p:sldId id="392" r:id="rId24"/>
    <p:sldId id="424" r:id="rId25"/>
    <p:sldId id="560" r:id="rId26"/>
    <p:sldId id="555" r:id="rId27"/>
    <p:sldId id="561" r:id="rId28"/>
    <p:sldId id="562" r:id="rId29"/>
    <p:sldId id="563" r:id="rId30"/>
    <p:sldId id="564" r:id="rId31"/>
  </p:sldIdLst>
  <p:sldSz cx="9144000" cy="6858000" type="screen4x3"/>
  <p:notesSz cx="7104063" cy="10234613"/>
  <p:defaultTextStyle>
    <a:defPPr>
      <a:defRPr lang="tr-T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3300"/>
    <a:srgbClr val="FF99FF"/>
    <a:srgbClr val="002060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344" autoAdjust="0"/>
    <p:restoredTop sz="90630" autoAdjust="0"/>
  </p:normalViewPr>
  <p:slideViewPr>
    <p:cSldViewPr>
      <p:cViewPr>
        <p:scale>
          <a:sx n="66" d="100"/>
          <a:sy n="66" d="100"/>
        </p:scale>
        <p:origin x="-1374" y="-3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521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1"/>
            <a:ext cx="3078639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41" tIns="49520" rIns="99041" bIns="49520" numCol="1" anchor="t" anchorCtr="0" compatLnSpc="1">
            <a:prstTxWarp prst="textNoShape">
              <a:avLst/>
            </a:prstTxWarp>
          </a:bodyPr>
          <a:lstStyle>
            <a:lvl1pPr defTabSz="990600" eaLnBrk="0" hangingPunct="0">
              <a:defRPr sz="1300"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3836" y="1"/>
            <a:ext cx="3078639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41" tIns="49520" rIns="99041" bIns="49520" numCol="1" anchor="t" anchorCtr="0" compatLnSpc="1">
            <a:prstTxWarp prst="textNoShape">
              <a:avLst/>
            </a:prstTxWarp>
          </a:bodyPr>
          <a:lstStyle>
            <a:lvl1pPr algn="r" defTabSz="990600" eaLnBrk="0" hangingPunct="0">
              <a:defRPr sz="1300"/>
            </a:lvl1pPr>
          </a:lstStyle>
          <a:p>
            <a:pPr>
              <a:defRPr/>
            </a:pPr>
            <a:fld id="{BBF18FD6-5388-4283-AA74-EA68B7E17C7C}" type="datetimeFigureOut">
              <a:rPr lang="tr-TR"/>
              <a:pPr>
                <a:defRPr/>
              </a:pPr>
              <a:t>20.12.2013</a:t>
            </a:fld>
            <a:endParaRPr lang="tr-TR"/>
          </a:p>
        </p:txBody>
      </p:sp>
      <p:sp>
        <p:nvSpPr>
          <p:cNvPr id="5939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5363" y="768350"/>
            <a:ext cx="5114925" cy="3836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355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10090" y="4860925"/>
            <a:ext cx="5683886" cy="4605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41" tIns="49520" rIns="99041" bIns="495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tr-TR" noProof="0" smtClean="0"/>
              <a:t>Asıl metin stillerini düzenlemek için tıklatın</a:t>
            </a:r>
          </a:p>
          <a:p>
            <a:pPr lvl="1"/>
            <a:r>
              <a:rPr lang="tr-TR" noProof="0" smtClean="0"/>
              <a:t>İkinci düzey</a:t>
            </a:r>
          </a:p>
          <a:p>
            <a:pPr lvl="2"/>
            <a:r>
              <a:rPr lang="tr-TR" noProof="0" smtClean="0"/>
              <a:t>Üçüncü düzey</a:t>
            </a:r>
          </a:p>
          <a:p>
            <a:pPr lvl="3"/>
            <a:r>
              <a:rPr lang="tr-TR" noProof="0" smtClean="0"/>
              <a:t>Dördüncü düzey</a:t>
            </a:r>
          </a:p>
          <a:p>
            <a:pPr lvl="4"/>
            <a:r>
              <a:rPr lang="tr-TR" noProof="0" smtClean="0"/>
              <a:t>Beşinci düzey</a:t>
            </a:r>
          </a:p>
        </p:txBody>
      </p:sp>
      <p:sp>
        <p:nvSpPr>
          <p:cNvPr id="2355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721851"/>
            <a:ext cx="3078639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41" tIns="49520" rIns="99041" bIns="49520" numCol="1" anchor="b" anchorCtr="0" compatLnSpc="1">
            <a:prstTxWarp prst="textNoShape">
              <a:avLst/>
            </a:prstTxWarp>
          </a:bodyPr>
          <a:lstStyle>
            <a:lvl1pPr defTabSz="990600" eaLnBrk="0" hangingPunct="0">
              <a:defRPr sz="1300"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2355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3836" y="9721851"/>
            <a:ext cx="3078639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41" tIns="49520" rIns="99041" bIns="49520" numCol="1" anchor="b" anchorCtr="0" compatLnSpc="1">
            <a:prstTxWarp prst="textNoShape">
              <a:avLst/>
            </a:prstTxWarp>
          </a:bodyPr>
          <a:lstStyle>
            <a:lvl1pPr algn="r" defTabSz="990600" eaLnBrk="0" hangingPunct="0">
              <a:defRPr sz="1300"/>
            </a:lvl1pPr>
          </a:lstStyle>
          <a:p>
            <a:pPr>
              <a:defRPr/>
            </a:pPr>
            <a:fld id="{D7C98643-38CD-48F1-93D4-ED2E421550BC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1405929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7C98643-38CD-48F1-93D4-ED2E421550BC}" type="slidenum">
              <a:rPr lang="tr-TR" smtClean="0"/>
              <a:pPr>
                <a:defRPr/>
              </a:pPr>
              <a:t>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574592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7C98643-38CD-48F1-93D4-ED2E421550BC}" type="slidenum">
              <a:rPr lang="tr-TR" smtClean="0"/>
              <a:pPr>
                <a:defRPr/>
              </a:pPr>
              <a:t>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597236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7C98643-38CD-48F1-93D4-ED2E421550BC}" type="slidenum">
              <a:rPr lang="tr-TR" smtClean="0"/>
              <a:pPr>
                <a:defRPr/>
              </a:pPr>
              <a:t>18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944077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7C98643-38CD-48F1-93D4-ED2E421550BC}" type="slidenum">
              <a:rPr lang="tr-TR" smtClean="0"/>
              <a:pPr>
                <a:defRPr/>
              </a:pPr>
              <a:t>30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574592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tr-TR" smtClean="0"/>
              <a:t>Asıl alt başlık stilini düzenlemek için tıklatın</a:t>
            </a:r>
            <a:endParaRPr lang="tr-T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331DE2-8B5C-4F41-BCDE-138BF9908037}" type="datetime1">
              <a:rPr lang="tr-TR" smtClean="0"/>
              <a:t>20.12.2013</a:t>
            </a:fld>
            <a:endParaRPr lang="tr-T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B46C45-FF8F-4243-B09C-BA17BF6223E7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535122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BFCF0A-D301-483D-BDBF-435CCA55D4EA}" type="datetime1">
              <a:rPr lang="tr-TR" smtClean="0"/>
              <a:t>20.12.2013</a:t>
            </a:fld>
            <a:endParaRPr lang="tr-T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81A952-E1D7-4ECD-AB78-DC9ECFEA1D37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357527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91691A-45C3-4CEF-81A0-87B53E306E4E}" type="datetime1">
              <a:rPr lang="tr-TR" smtClean="0"/>
              <a:t>20.12.2013</a:t>
            </a:fld>
            <a:endParaRPr lang="tr-T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9E3AB8-B42D-4532-B717-5B3F1EDEB0A1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794960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B944AB-8AE8-41CD-B7C2-F3B1692A9796}" type="datetime1">
              <a:rPr lang="tr-TR" smtClean="0"/>
              <a:t>20.12.2013</a:t>
            </a:fld>
            <a:endParaRPr lang="tr-T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28C93A-B348-4EC5-8719-3097688B8776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227967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FA28B9-4AA0-4FFD-A07E-4C298579BCAB}" type="datetime1">
              <a:rPr lang="tr-TR" smtClean="0"/>
              <a:t>20.12.2013</a:t>
            </a:fld>
            <a:endParaRPr lang="tr-T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93AFC1-A9C1-461F-A446-4EFF38A0D7A5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264823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915991-DAEE-4610-9509-1BB062C40A38}" type="datetime1">
              <a:rPr lang="tr-TR" smtClean="0"/>
              <a:t>20.12.2013</a:t>
            </a:fld>
            <a:endParaRPr lang="tr-T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19EB3F-FD21-4683-ACFD-3BA003FB3362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010088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FB1F31-EF98-4653-9E7C-73DAFA6315A0}" type="datetime1">
              <a:rPr lang="tr-TR" smtClean="0"/>
              <a:t>20.12.2013</a:t>
            </a:fld>
            <a:endParaRPr lang="tr-T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336723-1630-45F7-B29E-F518E1902077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725763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D9C30C-33E6-4E38-8502-1220B290DD51}" type="datetime1">
              <a:rPr lang="tr-TR" smtClean="0"/>
              <a:t>20.12.2013</a:t>
            </a:fld>
            <a:endParaRPr lang="tr-T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661C17-D082-4EC3-833B-C71CDD44B61C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4872153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EDFD68-543D-41DA-85CD-A638833D31E1}" type="datetime1">
              <a:rPr lang="tr-TR" smtClean="0"/>
              <a:t>20.12.2013</a:t>
            </a:fld>
            <a:endParaRPr lang="tr-T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A60D56-3A9F-4893-8243-1E09CAD2492F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420968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54B785-56B4-4B7D-B8E7-A1D2F4661477}" type="datetime1">
              <a:rPr lang="tr-TR" smtClean="0"/>
              <a:t>20.12.2013</a:t>
            </a:fld>
            <a:endParaRPr lang="tr-T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A99AB3-FAB3-4B65-B797-A63DD808C53F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006473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tr-TR" noProof="0" smtClean="0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F6DDDB-DD9F-44E3-92C5-13FED0EC78F8}" type="datetime1">
              <a:rPr lang="tr-TR" smtClean="0"/>
              <a:t>20.12.2013</a:t>
            </a:fld>
            <a:endParaRPr lang="tr-T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5B5120-1BB0-40E1-B75E-BD1CFDC01D68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214999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tr-TR" smtClean="0"/>
              <a:t>Asıl başlık stili için tıklatın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</a:p>
        </p:txBody>
      </p:sp>
      <p:sp>
        <p:nvSpPr>
          <p:cNvPr id="1946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fld id="{FFF48AB7-0DEF-44B9-B490-A73DA18E3723}" type="datetime1">
              <a:rPr lang="tr-TR" smtClean="0"/>
              <a:t>20.12.2013</a:t>
            </a:fld>
            <a:endParaRPr lang="tr-TR"/>
          </a:p>
        </p:txBody>
      </p:sp>
      <p:sp>
        <p:nvSpPr>
          <p:cNvPr id="1946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31DD5078-72A2-4E52-9188-6F8207B13B7D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clg-mewa.org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4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4.wmf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4.wmf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wmf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11" Type="http://schemas.openxmlformats.org/officeDocument/2006/relationships/image" Target="../media/image37.jpeg"/><Relationship Id="rId5" Type="http://schemas.openxmlformats.org/officeDocument/2006/relationships/image" Target="../media/image31.jpeg"/><Relationship Id="rId10" Type="http://schemas.openxmlformats.org/officeDocument/2006/relationships/image" Target="../media/image36.jpeg"/><Relationship Id="rId4" Type="http://schemas.openxmlformats.org/officeDocument/2006/relationships/image" Target="../media/image30.jpeg"/><Relationship Id="rId9" Type="http://schemas.openxmlformats.org/officeDocument/2006/relationships/image" Target="../media/image35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hyperlink" Target="http://www.google.com.tr/imgres?q=okul+%C3%B6ncesi+e%C4%9Fitim&amp;um=1&amp;hl=tr&amp;sa=N&amp;qscrl=1&amp;rlz=1T4TSEH_trTR382TR382&amp;biw=1017&amp;bih=437&amp;tbm=isch&amp;tbnid=FexVp0q4i0yAvM:&amp;imgrefurl=http://www.gazete32.com.tr/news_detail.php?id=6126&amp;docid=aHKWDYnlOpZMDM&amp;imgurl=http://www.gazete32.com.tr/v2/images/news/4260.jpg&amp;w=480&amp;h=360&amp;ei=NsN1UIa1IsfJsgbMt4DABw&amp;zoom=1&amp;iact=hc&amp;vpx=433&amp;vpy=117&amp;dur=2634&amp;hovh=194&amp;hovw=259&amp;tx=146&amp;ty=145&amp;sig=114980109935843538904&amp;page=2&amp;tbnh=123&amp;tbnw=160&amp;start=12&amp;ndsp=15&amp;ved=1t:429,r:7,s:12,i:160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jpeg"/><Relationship Id="rId4" Type="http://schemas.openxmlformats.org/officeDocument/2006/relationships/hyperlink" Target="http://www.google.com.tr/imgres?q=psikolojik+dan%C4%B1%C5%9Fmanl%C4%B1k&amp;um=1&amp;hl=tr&amp;sa=N&amp;rlz=1T4TSEH_trTR382TR382&amp;biw=1017&amp;bih=437&amp;tbm=isch&amp;tbnid=AHL2Q3K7kdkUUM:&amp;imgrefurl=http://engelliler.gen.tr/f28/ibbden-ucretsiz-psikolojik-danismanlik-hizmeti-6135/&amp;docid=PPIB87TmMB64-M&amp;imgurl=http://image.samanyoluhaber.com/Images/Resim/Images/News/201139/ibb3.jpg&amp;w=550&amp;h=367&amp;ei=Q8Z1UMmjGY3EsgaVhYDYCw&amp;zoom=1&amp;iact=hc&amp;vpx=567&amp;vpy=126&amp;dur=213&amp;hovh=183&amp;hovw=275&amp;tx=149&amp;ty=107&amp;sig=114980109935843538904&amp;page=4&amp;tbnh=119&amp;tbnw=188&amp;start=45&amp;ndsp=16&amp;ved=1t:429,r:14,s:45,i:276" TargetMode="Externa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clg-mewa.org/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4.wm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4.w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4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Metin kutusu 5"/>
          <p:cNvSpPr txBox="1">
            <a:spLocks noChangeArrowheads="1"/>
          </p:cNvSpPr>
          <p:nvPr/>
        </p:nvSpPr>
        <p:spPr bwMode="auto">
          <a:xfrm>
            <a:off x="1619672" y="1984772"/>
            <a:ext cx="5976663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tr-TR" sz="3600" b="1" dirty="0" smtClean="0"/>
              <a:t>INNOVATIVE PRACTICES</a:t>
            </a:r>
          </a:p>
          <a:p>
            <a:pPr algn="ctr" eaLnBrk="1" hangingPunct="1"/>
            <a:r>
              <a:rPr lang="tr-TR" sz="3600" b="1" dirty="0" smtClean="0"/>
              <a:t>IN</a:t>
            </a:r>
          </a:p>
          <a:p>
            <a:pPr algn="ctr" eaLnBrk="1" hangingPunct="1"/>
            <a:r>
              <a:rPr lang="tr-TR" sz="3600" b="1" dirty="0" smtClean="0"/>
              <a:t>THE CITY OF IZMIR – TURKEY</a:t>
            </a:r>
          </a:p>
        </p:txBody>
      </p:sp>
      <p:sp>
        <p:nvSpPr>
          <p:cNvPr id="3075" name="Metin kutusu 1"/>
          <p:cNvSpPr txBox="1">
            <a:spLocks noChangeArrowheads="1"/>
          </p:cNvSpPr>
          <p:nvPr/>
        </p:nvSpPr>
        <p:spPr bwMode="auto">
          <a:xfrm>
            <a:off x="2195736" y="4452788"/>
            <a:ext cx="4896543" cy="2000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tr-TR" b="1" dirty="0"/>
              <a:t>PROF.DR. ADNAN O. AKYARLI</a:t>
            </a:r>
          </a:p>
          <a:p>
            <a:pPr algn="ctr" eaLnBrk="1" hangingPunct="1"/>
            <a:endParaRPr lang="tr-TR" sz="800" b="1" dirty="0"/>
          </a:p>
          <a:p>
            <a:pPr algn="ctr" eaLnBrk="1" hangingPunct="1"/>
            <a:r>
              <a:rPr lang="tr-TR" sz="1400" dirty="0" smtClean="0"/>
              <a:t>DEPUTY CHAIRMAN OF </a:t>
            </a:r>
          </a:p>
          <a:p>
            <a:pPr algn="ctr" eaLnBrk="1" hangingPunct="1"/>
            <a:r>
              <a:rPr lang="tr-TR" sz="1400" dirty="0" smtClean="0"/>
              <a:t>IZMIR METROPOLITAN CITY COUNCIL &amp;</a:t>
            </a:r>
          </a:p>
          <a:p>
            <a:pPr algn="ctr" eaLnBrk="1" hangingPunct="1"/>
            <a:r>
              <a:rPr lang="tr-TR" sz="1400" dirty="0" smtClean="0">
                <a:solidFill>
                  <a:srgbClr val="FF0000"/>
                </a:solidFill>
              </a:rPr>
              <a:t>REPRESANTATIVE OF MR. AZİZ KOCAOĞLU</a:t>
            </a:r>
          </a:p>
          <a:p>
            <a:pPr algn="ctr" eaLnBrk="1" hangingPunct="1"/>
            <a:r>
              <a:rPr lang="tr-TR" sz="1400" dirty="0" smtClean="0">
                <a:solidFill>
                  <a:srgbClr val="FF0000"/>
                </a:solidFill>
              </a:rPr>
              <a:t>MAYOR OF IMM &amp; CO-PRESIDENT OF UCLG-MEWA</a:t>
            </a:r>
          </a:p>
          <a:p>
            <a:pPr algn="ctr" eaLnBrk="1" hangingPunct="1"/>
            <a:endParaRPr lang="tr-TR" sz="1400" b="1" dirty="0"/>
          </a:p>
          <a:p>
            <a:pPr algn="ctr" eaLnBrk="1" hangingPunct="1"/>
            <a:endParaRPr lang="tr-TR" sz="800" b="1" dirty="0"/>
          </a:p>
          <a:p>
            <a:pPr algn="ctr" eaLnBrk="1" hangingPunct="1"/>
            <a:r>
              <a:rPr lang="tr-TR" sz="2000" b="1" dirty="0" smtClean="0"/>
              <a:t>19-20 DECEMBER 2013</a:t>
            </a:r>
          </a:p>
        </p:txBody>
      </p:sp>
      <p:pic>
        <p:nvPicPr>
          <p:cNvPr id="1026" name="Picture 2" descr="#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8680"/>
            <a:ext cx="9153525" cy="1276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ikdörtgen 1"/>
          <p:cNvSpPr/>
          <p:nvPr/>
        </p:nvSpPr>
        <p:spPr>
          <a:xfrm>
            <a:off x="-27485" y="188640"/>
            <a:ext cx="9144000" cy="369332"/>
          </a:xfrm>
          <a:prstGeom prst="rect">
            <a:avLst/>
          </a:prstGeom>
          <a:ln w="38100">
            <a:solidFill>
              <a:schemeClr val="accent2">
                <a:lumMod val="40000"/>
                <a:lumOff val="6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UCLG-MEWA Executive Bureau and Council Joint Meeting, </a:t>
            </a:r>
            <a:r>
              <a:rPr lang="en-US" b="1" dirty="0" smtClean="0"/>
              <a:t>in </a:t>
            </a:r>
            <a:r>
              <a:rPr lang="en-US" b="1" dirty="0"/>
              <a:t>Konya, Turkey</a:t>
            </a:r>
            <a:endParaRPr lang="tr-TR" dirty="0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7A60D56-3A9F-4893-8243-1E09CAD2492F}" type="slidenum">
              <a:rPr lang="tr-TR" smtClean="0"/>
              <a:pPr>
                <a:defRPr/>
              </a:pPr>
              <a:t>1</a:t>
            </a:fld>
            <a:endParaRPr lang="tr-T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Documents and Settings\Turan_Dilek\Desktop\copluk\internetten indirilenlenler\ibb_logo(WmfFormatında)(1).wmf"/>
          <p:cNvPicPr>
            <a:picLocks noChangeAspect="1" noChangeArrowheads="1"/>
          </p:cNvPicPr>
          <p:nvPr/>
        </p:nvPicPr>
        <p:blipFill>
          <a:blip r:embed="rId2" cstate="screen">
            <a:lum bright="100000"/>
          </a:blip>
          <a:srcRect/>
          <a:stretch>
            <a:fillRect/>
          </a:stretch>
        </p:blipFill>
        <p:spPr bwMode="auto">
          <a:xfrm>
            <a:off x="74768" y="1"/>
            <a:ext cx="687232" cy="762000"/>
          </a:xfrm>
          <a:prstGeom prst="rect">
            <a:avLst/>
          </a:prstGeom>
          <a:noFill/>
        </p:spPr>
      </p:pic>
      <p:sp>
        <p:nvSpPr>
          <p:cNvPr id="7" name="6 Dikdörtgen"/>
          <p:cNvSpPr/>
          <p:nvPr/>
        </p:nvSpPr>
        <p:spPr>
          <a:xfrm>
            <a:off x="6019800" y="533400"/>
            <a:ext cx="31242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tr-TR" sz="1400" dirty="0" smtClean="0">
                <a:solidFill>
                  <a:schemeClr val="bg1"/>
                </a:solidFill>
                <a:latin typeface="Brush Script Std" pitchFamily="66" charset="0"/>
                <a:cs typeface="Arial" pitchFamily="34" charset="0"/>
              </a:rPr>
              <a:t>Kentsel Dönüşüm Dairesi Başkanlığı</a:t>
            </a:r>
            <a:endParaRPr lang="tr-TR" sz="1400" dirty="0">
              <a:solidFill>
                <a:schemeClr val="bg1"/>
              </a:solidFill>
              <a:latin typeface="Brush Script Std" pitchFamily="66" charset="0"/>
            </a:endParaRPr>
          </a:p>
        </p:txBody>
      </p:sp>
      <p:sp>
        <p:nvSpPr>
          <p:cNvPr id="8" name="7 Dikdörtgen"/>
          <p:cNvSpPr/>
          <p:nvPr/>
        </p:nvSpPr>
        <p:spPr>
          <a:xfrm>
            <a:off x="363984" y="1071314"/>
            <a:ext cx="3631952" cy="25237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3200" b="1" dirty="0" smtClean="0">
                <a:solidFill>
                  <a:schemeClr val="tx2">
                    <a:lumMod val="75000"/>
                  </a:schemeClr>
                </a:solidFill>
              </a:rPr>
              <a:t>OUTPUTS:</a:t>
            </a:r>
          </a:p>
          <a:p>
            <a:endParaRPr lang="tr-TR" b="1" dirty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tr-TR" b="1" dirty="0" err="1" smtClean="0">
                <a:solidFill>
                  <a:schemeClr val="tx2">
                    <a:lumMod val="75000"/>
                  </a:schemeClr>
                </a:solidFill>
              </a:rPr>
              <a:t>Safety</a:t>
            </a:r>
            <a:r>
              <a:rPr lang="tr-TR" b="1" dirty="0" smtClean="0">
                <a:solidFill>
                  <a:schemeClr val="tx2">
                    <a:lumMod val="75000"/>
                  </a:schemeClr>
                </a:solidFill>
              </a:rPr>
              <a:t> (</a:t>
            </a:r>
            <a:r>
              <a:rPr lang="tr-TR" b="1" dirty="0" err="1" smtClean="0">
                <a:solidFill>
                  <a:schemeClr val="tx2">
                    <a:lumMod val="75000"/>
                  </a:schemeClr>
                </a:solidFill>
              </a:rPr>
              <a:t>before</a:t>
            </a:r>
            <a:r>
              <a:rPr lang="tr-TR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tr-TR" b="1" dirty="0" err="1" smtClean="0">
                <a:solidFill>
                  <a:schemeClr val="tx2">
                    <a:lumMod val="75000"/>
                  </a:schemeClr>
                </a:solidFill>
              </a:rPr>
              <a:t>any</a:t>
            </a:r>
            <a:r>
              <a:rPr lang="tr-TR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tr-TR" b="1" dirty="0" err="1" smtClean="0">
                <a:solidFill>
                  <a:schemeClr val="tx2">
                    <a:lumMod val="75000"/>
                  </a:schemeClr>
                </a:solidFill>
              </a:rPr>
              <a:t>disaster</a:t>
            </a:r>
            <a:r>
              <a:rPr lang="tr-TR" b="1" dirty="0" smtClean="0">
                <a:solidFill>
                  <a:schemeClr val="tx2">
                    <a:lumMod val="75000"/>
                  </a:schemeClr>
                </a:solidFill>
              </a:rPr>
              <a:t>)</a:t>
            </a:r>
          </a:p>
          <a:p>
            <a:endParaRPr lang="tr-TR" b="1" dirty="0" smtClean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tr-TR" b="1" dirty="0" err="1" smtClean="0">
                <a:solidFill>
                  <a:schemeClr val="tx2">
                    <a:lumMod val="75000"/>
                  </a:schemeClr>
                </a:solidFill>
              </a:rPr>
              <a:t>Visibility</a:t>
            </a:r>
            <a:r>
              <a:rPr lang="tr-TR" b="1" dirty="0" smtClean="0">
                <a:solidFill>
                  <a:schemeClr val="tx2">
                    <a:lumMod val="75000"/>
                  </a:schemeClr>
                </a:solidFill>
              </a:rPr>
              <a:t> of </a:t>
            </a:r>
            <a:r>
              <a:rPr lang="tr-TR" b="1" dirty="0" err="1" smtClean="0">
                <a:solidFill>
                  <a:schemeClr val="tx2">
                    <a:lumMod val="75000"/>
                  </a:schemeClr>
                </a:solidFill>
              </a:rPr>
              <a:t>Kadifekale</a:t>
            </a:r>
            <a:endParaRPr lang="tr-TR" b="1" dirty="0" smtClean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tr-TR" b="1" dirty="0" smtClean="0">
                <a:solidFill>
                  <a:schemeClr val="tx2">
                    <a:lumMod val="75000"/>
                  </a:schemeClr>
                </a:solidFill>
              </a:rPr>
              <a:t>(</a:t>
            </a:r>
            <a:r>
              <a:rPr lang="tr-TR" b="1" dirty="0" err="1" smtClean="0">
                <a:solidFill>
                  <a:schemeClr val="tx2">
                    <a:lumMod val="75000"/>
                  </a:schemeClr>
                </a:solidFill>
              </a:rPr>
              <a:t>the</a:t>
            </a:r>
            <a:r>
              <a:rPr lang="tr-TR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tr-TR" b="1" dirty="0" err="1" smtClean="0">
                <a:solidFill>
                  <a:schemeClr val="tx2">
                    <a:lumMod val="75000"/>
                  </a:schemeClr>
                </a:solidFill>
              </a:rPr>
              <a:t>famous</a:t>
            </a:r>
            <a:r>
              <a:rPr lang="tr-TR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tr-TR" b="1" dirty="0" err="1" smtClean="0">
                <a:solidFill>
                  <a:schemeClr val="tx2">
                    <a:lumMod val="75000"/>
                  </a:schemeClr>
                </a:solidFill>
              </a:rPr>
              <a:t>historical</a:t>
            </a:r>
            <a:r>
              <a:rPr lang="tr-TR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tr-TR" b="1" dirty="0" err="1" smtClean="0">
                <a:solidFill>
                  <a:schemeClr val="tx2">
                    <a:lumMod val="75000"/>
                  </a:schemeClr>
                </a:solidFill>
              </a:rPr>
              <a:t>castle</a:t>
            </a:r>
            <a:r>
              <a:rPr lang="tr-TR" b="1" dirty="0" smtClean="0">
                <a:solidFill>
                  <a:schemeClr val="tx2">
                    <a:lumMod val="75000"/>
                  </a:schemeClr>
                </a:solidFill>
              </a:rPr>
              <a:t>)</a:t>
            </a:r>
          </a:p>
          <a:p>
            <a:endParaRPr lang="tr-TR" b="1" dirty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tr-TR" b="1" dirty="0" smtClean="0">
                <a:solidFill>
                  <a:schemeClr val="tx2">
                    <a:lumMod val="75000"/>
                  </a:schemeClr>
                </a:solidFill>
              </a:rPr>
              <a:t>420.000 m2 </a:t>
            </a:r>
            <a:r>
              <a:rPr lang="tr-TR" b="1" dirty="0" err="1" smtClean="0">
                <a:solidFill>
                  <a:schemeClr val="tx2">
                    <a:lumMod val="75000"/>
                  </a:schemeClr>
                </a:solidFill>
              </a:rPr>
              <a:t>green</a:t>
            </a:r>
            <a:r>
              <a:rPr lang="tr-TR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tr-TR" b="1" dirty="0" err="1" smtClean="0">
                <a:solidFill>
                  <a:schemeClr val="tx2">
                    <a:lumMod val="75000"/>
                  </a:schemeClr>
                </a:solidFill>
              </a:rPr>
              <a:t>field</a:t>
            </a:r>
            <a:endParaRPr lang="tr-TR" dirty="0"/>
          </a:p>
        </p:txBody>
      </p:sp>
      <p:pic>
        <p:nvPicPr>
          <p:cNvPr id="10" name="Picture 4" descr="S:\Kentsel_Donusum\PROJELER\KONAK_KADIFEKALE_HEYELAN\FOTOGRAFLAR ve VİDEOLAR\yıkımlar\110603 KADİFEKALE YIKILAN VE AĞAÇLANDIRLAN ALAN\ERC_3059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68313" y="3962401"/>
            <a:ext cx="8280152" cy="2593806"/>
          </a:xfrm>
          <a:prstGeom prst="rect">
            <a:avLst/>
          </a:prstGeom>
          <a:noFill/>
        </p:spPr>
      </p:pic>
      <p:pic>
        <p:nvPicPr>
          <p:cNvPr id="11" name="Picture 6" descr="http://i.milliyet.com.tr/YeniAnaResim/2012/04/15/fft99_mf2192222.Jpe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3892713" y="1052735"/>
            <a:ext cx="4855752" cy="25133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468313" y="280988"/>
            <a:ext cx="8351837" cy="461665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tr-TR" sz="2400" b="1" dirty="0" smtClean="0"/>
              <a:t>A COMPLETED INNOVATIVE PROJECT: KADIFEKALE</a:t>
            </a:r>
            <a:endParaRPr lang="tr-TR" sz="2400" b="1" dirty="0"/>
          </a:p>
        </p:txBody>
      </p:sp>
      <p:sp>
        <p:nvSpPr>
          <p:cNvPr id="2" name="Metin kutusu 1"/>
          <p:cNvSpPr txBox="1"/>
          <p:nvPr/>
        </p:nvSpPr>
        <p:spPr>
          <a:xfrm>
            <a:off x="762000" y="5805264"/>
            <a:ext cx="7635527" cy="646331"/>
          </a:xfrm>
          <a:prstGeom prst="rect">
            <a:avLst/>
          </a:prstGeom>
          <a:solidFill>
            <a:schemeClr val="bg1"/>
          </a:solidFill>
          <a:ln w="25400">
            <a:solidFill>
              <a:srgbClr val="663300"/>
            </a:solidFill>
          </a:ln>
        </p:spPr>
        <p:txBody>
          <a:bodyPr wrap="square" rtlCol="0">
            <a:spAutoFit/>
          </a:bodyPr>
          <a:lstStyle/>
          <a:p>
            <a:r>
              <a:rPr lang="tr-TR" b="1" dirty="0" smtClean="0"/>
              <a:t>SINCE ALL NECESSARY FUNDING HAS BEEN PROVIDED FROM </a:t>
            </a:r>
          </a:p>
          <a:p>
            <a:r>
              <a:rPr lang="tr-TR" b="1" dirty="0" smtClean="0"/>
              <a:t>OWN RESOURCES OF IMM, IT IS AN INNOVATIVE PROCESS.</a:t>
            </a:r>
            <a:endParaRPr lang="tr-TR" b="1" dirty="0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928C93A-B348-4EC5-8719-3097688B8776}" type="slidenum">
              <a:rPr lang="tr-TR" smtClean="0"/>
              <a:pPr>
                <a:defRPr/>
              </a:pPr>
              <a:t>10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02881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İçerik Yer Tutucusu"/>
          <p:cNvSpPr>
            <a:spLocks noGrp="1"/>
          </p:cNvSpPr>
          <p:nvPr>
            <p:ph idx="1"/>
          </p:nvPr>
        </p:nvSpPr>
        <p:spPr>
          <a:xfrm>
            <a:off x="3575050" y="908720"/>
            <a:ext cx="5245100" cy="5827043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>
              <a:buFont typeface="Times New Roman" pitchFamily="16" charset="0"/>
              <a:buNone/>
              <a:defRPr/>
            </a:pPr>
            <a:endParaRPr lang="tr-TR" sz="1000" dirty="0" smtClean="0">
              <a:solidFill>
                <a:srgbClr val="004D26"/>
              </a:solidFill>
            </a:endParaRPr>
          </a:p>
          <a:p>
            <a:pPr>
              <a:buFont typeface="Times New Roman" pitchFamily="16" charset="0"/>
              <a:buNone/>
              <a:defRPr/>
            </a:pPr>
            <a:endParaRPr lang="tr-TR" sz="1000" dirty="0">
              <a:solidFill>
                <a:srgbClr val="004D26"/>
              </a:solidFill>
            </a:endParaRPr>
          </a:p>
          <a:p>
            <a:pPr>
              <a:buFont typeface="Times New Roman" pitchFamily="16" charset="0"/>
              <a:buNone/>
              <a:defRPr/>
            </a:pPr>
            <a:endParaRPr lang="tr-TR" sz="1000" dirty="0" smtClean="0">
              <a:solidFill>
                <a:srgbClr val="004D26"/>
              </a:solidFill>
            </a:endParaRPr>
          </a:p>
          <a:p>
            <a:pPr>
              <a:buFont typeface="Times New Roman" pitchFamily="16" charset="0"/>
              <a:buNone/>
              <a:defRPr/>
            </a:pPr>
            <a:endParaRPr lang="tr-TR" sz="1000" dirty="0">
              <a:solidFill>
                <a:srgbClr val="004D26"/>
              </a:solidFill>
            </a:endParaRPr>
          </a:p>
          <a:p>
            <a:pPr>
              <a:buFont typeface="Times New Roman" pitchFamily="16" charset="0"/>
              <a:buNone/>
              <a:defRPr/>
            </a:pPr>
            <a:endParaRPr lang="tr-TR" sz="1000" dirty="0" smtClean="0">
              <a:solidFill>
                <a:srgbClr val="004D26"/>
              </a:solidFill>
            </a:endParaRPr>
          </a:p>
          <a:p>
            <a:pPr>
              <a:buFont typeface="Times New Roman" pitchFamily="16" charset="0"/>
              <a:buNone/>
              <a:defRPr/>
            </a:pPr>
            <a:endParaRPr lang="tr-TR" sz="1000" dirty="0">
              <a:solidFill>
                <a:srgbClr val="004D26"/>
              </a:solidFill>
            </a:endParaRPr>
          </a:p>
          <a:p>
            <a:pPr>
              <a:buFont typeface="Times New Roman" pitchFamily="16" charset="0"/>
              <a:buNone/>
              <a:defRPr/>
            </a:pPr>
            <a:endParaRPr lang="tr-TR" sz="1000" dirty="0" smtClean="0">
              <a:solidFill>
                <a:srgbClr val="004D26"/>
              </a:solidFill>
            </a:endParaRPr>
          </a:p>
          <a:p>
            <a:pPr>
              <a:buFont typeface="Times New Roman" pitchFamily="16" charset="0"/>
              <a:buNone/>
              <a:defRPr/>
            </a:pPr>
            <a:endParaRPr lang="tr-TR" sz="1000" dirty="0">
              <a:solidFill>
                <a:srgbClr val="004D26"/>
              </a:solidFill>
            </a:endParaRPr>
          </a:p>
          <a:p>
            <a:pPr>
              <a:buFont typeface="Times New Roman" pitchFamily="16" charset="0"/>
              <a:buNone/>
              <a:defRPr/>
            </a:pPr>
            <a:endParaRPr lang="tr-TR" sz="1000" dirty="0" smtClean="0">
              <a:solidFill>
                <a:srgbClr val="004D26"/>
              </a:solidFill>
            </a:endParaRPr>
          </a:p>
          <a:p>
            <a:pPr>
              <a:buFont typeface="Times New Roman" pitchFamily="16" charset="0"/>
              <a:buNone/>
              <a:defRPr/>
            </a:pPr>
            <a:endParaRPr lang="tr-TR" sz="1000" dirty="0">
              <a:solidFill>
                <a:srgbClr val="004D26"/>
              </a:solidFill>
            </a:endParaRPr>
          </a:p>
          <a:p>
            <a:pPr>
              <a:buFont typeface="Times New Roman" pitchFamily="16" charset="0"/>
              <a:buNone/>
              <a:defRPr/>
            </a:pPr>
            <a:endParaRPr lang="tr-TR" sz="1000" dirty="0" smtClean="0">
              <a:solidFill>
                <a:srgbClr val="004D26"/>
              </a:solidFill>
            </a:endParaRPr>
          </a:p>
          <a:p>
            <a:pPr>
              <a:buFont typeface="Times New Roman" pitchFamily="16" charset="0"/>
              <a:buNone/>
              <a:defRPr/>
            </a:pPr>
            <a:endParaRPr lang="tr-TR" sz="1000" dirty="0">
              <a:solidFill>
                <a:srgbClr val="004D26"/>
              </a:solidFill>
            </a:endParaRPr>
          </a:p>
          <a:p>
            <a:pPr>
              <a:buFont typeface="Times New Roman" pitchFamily="16" charset="0"/>
              <a:buNone/>
              <a:defRPr/>
            </a:pPr>
            <a:endParaRPr lang="tr-TR" sz="1000" dirty="0" smtClean="0">
              <a:solidFill>
                <a:srgbClr val="004D26"/>
              </a:solidFill>
            </a:endParaRPr>
          </a:p>
        </p:txBody>
      </p:sp>
      <p:sp>
        <p:nvSpPr>
          <p:cNvPr id="7" name="6 Metin Yer Tutucusu"/>
          <p:cNvSpPr>
            <a:spLocks noGrp="1"/>
          </p:cNvSpPr>
          <p:nvPr>
            <p:ph type="body" sz="half" idx="2"/>
          </p:nvPr>
        </p:nvSpPr>
        <p:spPr>
          <a:xfrm>
            <a:off x="457200" y="908720"/>
            <a:ext cx="3048000" cy="4464496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endParaRPr lang="tr-TR" dirty="0" smtClean="0">
              <a:solidFill>
                <a:srgbClr val="000000"/>
              </a:solidFill>
            </a:endParaRPr>
          </a:p>
          <a:p>
            <a:r>
              <a:rPr lang="tr-TR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Project size</a:t>
            </a:r>
            <a:r>
              <a:rPr lang="tr-TR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         : 60 ha</a:t>
            </a:r>
          </a:p>
          <a:p>
            <a:r>
              <a:rPr lang="tr-TR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Number</a:t>
            </a:r>
            <a:r>
              <a:rPr lang="tr-TR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of </a:t>
            </a:r>
            <a:r>
              <a:rPr lang="tr-TR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parcel</a:t>
            </a:r>
            <a:r>
              <a:rPr lang="tr-TR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</a:t>
            </a:r>
            <a:r>
              <a:rPr lang="tr-TR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: 2037</a:t>
            </a:r>
          </a:p>
          <a:p>
            <a:r>
              <a:rPr lang="tr-TR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Private</a:t>
            </a:r>
            <a:r>
              <a:rPr lang="tr-TR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tr-TR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property</a:t>
            </a:r>
            <a:r>
              <a:rPr lang="tr-TR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    : 415.603,14 m²</a:t>
            </a:r>
          </a:p>
          <a:p>
            <a:endParaRPr lang="tr-TR" dirty="0" smtClean="0">
              <a:solidFill>
                <a:srgbClr val="000000"/>
              </a:solidFill>
            </a:endParaRPr>
          </a:p>
        </p:txBody>
      </p:sp>
      <p:pic>
        <p:nvPicPr>
          <p:cNvPr id="66564" name="Picture 5" descr="C:\Documents and Settings\Turan_Dilek\Desktop\deneme\bayrakli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443880" y="2341984"/>
            <a:ext cx="30480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9" name="Tablo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78550304"/>
              </p:ext>
            </p:extLst>
          </p:nvPr>
        </p:nvGraphicFramePr>
        <p:xfrm>
          <a:off x="4211960" y="4162694"/>
          <a:ext cx="3816350" cy="2506666"/>
        </p:xfrm>
        <a:graphic>
          <a:graphicData uri="http://schemas.openxmlformats.org/drawingml/2006/table">
            <a:tbl>
              <a:tblPr/>
              <a:tblGrid>
                <a:gridCol w="2454275"/>
                <a:gridCol w="1362075"/>
              </a:tblGrid>
              <a:tr h="522288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Calibri" pitchFamily="34" charset="0"/>
                        </a:rPr>
                        <a:t>Functions</a:t>
                      </a:r>
                      <a:endParaRPr kumimoji="0" lang="tr-TR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Calibri" pitchFamily="34" charset="0"/>
                      </a:endParaRPr>
                    </a:p>
                  </a:txBody>
                  <a:tcPr marL="9525" marR="9525" marT="9522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Calibri" pitchFamily="34" charset="0"/>
                        </a:rPr>
                        <a:t>ADET</a:t>
                      </a:r>
                    </a:p>
                  </a:txBody>
                  <a:tcPr marL="9525" marR="9525" marT="9522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</a:tr>
              <a:tr h="274638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Calibri" pitchFamily="34" charset="0"/>
                        </a:rPr>
                        <a:t>House</a:t>
                      </a:r>
                    </a:p>
                  </a:txBody>
                  <a:tcPr marL="9525" marR="9525" marT="9522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5508</a:t>
                      </a:r>
                    </a:p>
                  </a:txBody>
                  <a:tcPr marL="9525" marR="9525" marT="9522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</a:tr>
              <a:tr h="274638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Calibri" pitchFamily="34" charset="0"/>
                        </a:rPr>
                        <a:t>Trade</a:t>
                      </a:r>
                      <a:endParaRPr kumimoji="0" lang="tr-TR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Calibri" pitchFamily="34" charset="0"/>
                      </a:endParaRPr>
                    </a:p>
                  </a:txBody>
                  <a:tcPr marL="9525" marR="9525" marT="9522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318</a:t>
                      </a:r>
                    </a:p>
                  </a:txBody>
                  <a:tcPr marL="9525" marR="9525" marT="9522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</a:tr>
              <a:tr h="274638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Calibri" pitchFamily="34" charset="0"/>
                        </a:rPr>
                        <a:t>School</a:t>
                      </a:r>
                    </a:p>
                  </a:txBody>
                  <a:tcPr marL="9525" marR="9525" marT="9522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3</a:t>
                      </a:r>
                    </a:p>
                  </a:txBody>
                  <a:tcPr marL="9525" marR="9525" marT="9522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</a:tr>
              <a:tr h="274638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Calibri" pitchFamily="34" charset="0"/>
                        </a:rPr>
                        <a:t>Mosque</a:t>
                      </a:r>
                      <a:endParaRPr kumimoji="0" lang="tr-TR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Calibri" pitchFamily="34" charset="0"/>
                      </a:endParaRPr>
                    </a:p>
                  </a:txBody>
                  <a:tcPr marL="9525" marR="9525" marT="9522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3</a:t>
                      </a:r>
                    </a:p>
                  </a:txBody>
                  <a:tcPr marL="9525" marR="9525" marT="9522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</a:tr>
              <a:tr h="274638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Calibri" pitchFamily="34" charset="0"/>
                        </a:rPr>
                        <a:t>Construction site</a:t>
                      </a:r>
                    </a:p>
                  </a:txBody>
                  <a:tcPr marL="9525" marR="9525" marT="9522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380</a:t>
                      </a:r>
                    </a:p>
                  </a:txBody>
                  <a:tcPr marL="9525" marR="9525" marT="9522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</a:tr>
              <a:tr h="274638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Calibri" pitchFamily="34" charset="0"/>
                        </a:rPr>
                        <a:t>Transformer</a:t>
                      </a:r>
                      <a:endParaRPr kumimoji="0" lang="tr-TR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Calibri" pitchFamily="34" charset="0"/>
                      </a:endParaRPr>
                    </a:p>
                  </a:txBody>
                  <a:tcPr marL="9525" marR="9525" marT="9522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3</a:t>
                      </a:r>
                    </a:p>
                  </a:txBody>
                  <a:tcPr marL="9525" marR="9525" marT="9522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</a:tr>
              <a:tr h="33655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Calibri" pitchFamily="34" charset="0"/>
                        </a:rPr>
                        <a:t>TOTAL</a:t>
                      </a:r>
                    </a:p>
                  </a:txBody>
                  <a:tcPr marL="9525" marR="9525" marT="9522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Calibri" pitchFamily="34" charset="0"/>
                        </a:rPr>
                        <a:t>6.215</a:t>
                      </a:r>
                    </a:p>
                  </a:txBody>
                  <a:tcPr marL="9525" marR="9525" marT="9522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</a:tr>
            </a:tbl>
          </a:graphicData>
        </a:graphic>
      </p:graphicFrame>
      <p:pic>
        <p:nvPicPr>
          <p:cNvPr id="10" name="Resim 1"/>
          <p:cNvPicPr>
            <a:picLocks noChangeAspect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153203" y="1018618"/>
            <a:ext cx="4019197" cy="32744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12 Dikdörtgen"/>
          <p:cNvSpPr/>
          <p:nvPr/>
        </p:nvSpPr>
        <p:spPr>
          <a:xfrm>
            <a:off x="6019800" y="533400"/>
            <a:ext cx="31242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tr-TR" sz="1400" dirty="0" smtClean="0">
                <a:solidFill>
                  <a:schemeClr val="bg1"/>
                </a:solidFill>
                <a:latin typeface="Brush Script Std" pitchFamily="66" charset="0"/>
                <a:cs typeface="Arial" pitchFamily="34" charset="0"/>
              </a:rPr>
              <a:t>Kentsel Dönüşüm Dairesi Başkanlığı</a:t>
            </a:r>
            <a:endParaRPr lang="tr-TR" sz="1400" dirty="0">
              <a:solidFill>
                <a:schemeClr val="bg1"/>
              </a:solidFill>
              <a:latin typeface="Brush Script Std" pitchFamily="66" charset="0"/>
            </a:endParaRPr>
          </a:p>
        </p:txBody>
      </p:sp>
      <p:sp>
        <p:nvSpPr>
          <p:cNvPr id="14" name="Text Box 3"/>
          <p:cNvSpPr txBox="1">
            <a:spLocks noChangeArrowheads="1"/>
          </p:cNvSpPr>
          <p:nvPr/>
        </p:nvSpPr>
        <p:spPr bwMode="auto">
          <a:xfrm>
            <a:off x="468313" y="280988"/>
            <a:ext cx="8351837" cy="461665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tr-TR" sz="2400" b="1" dirty="0" smtClean="0"/>
              <a:t>AN ONGOING INNOVATIVE PROJECT – BAYRAKLI</a:t>
            </a:r>
            <a:endParaRPr lang="tr-TR" sz="2400" b="1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3A99AB3-FAB3-4B65-B797-A63DD808C53F}" type="slidenum">
              <a:rPr lang="tr-TR" smtClean="0"/>
              <a:pPr>
                <a:defRPr/>
              </a:pPr>
              <a:t>11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2066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15153" y="1124744"/>
            <a:ext cx="4604997" cy="52461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C:\Documents and Settings\Turan_Dilek\Desktop\copluk\internetten indirilenlenler\ibb_logo(WmfFormatında)(1).wmf"/>
          <p:cNvPicPr>
            <a:picLocks noChangeAspect="1" noChangeArrowheads="1"/>
          </p:cNvPicPr>
          <p:nvPr/>
        </p:nvPicPr>
        <p:blipFill>
          <a:blip r:embed="rId3" cstate="screen">
            <a:lum bright="100000"/>
          </a:blip>
          <a:srcRect/>
          <a:stretch>
            <a:fillRect/>
          </a:stretch>
        </p:blipFill>
        <p:spPr bwMode="auto">
          <a:xfrm>
            <a:off x="74768" y="1"/>
            <a:ext cx="687232" cy="762000"/>
          </a:xfrm>
          <a:prstGeom prst="rect">
            <a:avLst/>
          </a:prstGeom>
          <a:noFill/>
        </p:spPr>
      </p:pic>
      <p:sp>
        <p:nvSpPr>
          <p:cNvPr id="8" name="7 Dikdörtgen"/>
          <p:cNvSpPr/>
          <p:nvPr/>
        </p:nvSpPr>
        <p:spPr>
          <a:xfrm>
            <a:off x="6019800" y="533400"/>
            <a:ext cx="31242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tr-TR" sz="1400" dirty="0" smtClean="0">
                <a:solidFill>
                  <a:schemeClr val="bg1"/>
                </a:solidFill>
                <a:latin typeface="Brush Script Std" pitchFamily="66" charset="0"/>
                <a:cs typeface="Arial" pitchFamily="34" charset="0"/>
              </a:rPr>
              <a:t>Kentsel Dönüşüm Dairesi Başkanlığı</a:t>
            </a:r>
            <a:endParaRPr lang="tr-TR" sz="1400" dirty="0">
              <a:solidFill>
                <a:schemeClr val="bg1"/>
              </a:solidFill>
              <a:latin typeface="Brush Script Std" pitchFamily="66" charset="0"/>
            </a:endParaRPr>
          </a:p>
        </p:txBody>
      </p:sp>
      <p:sp>
        <p:nvSpPr>
          <p:cNvPr id="12" name="8 Metin kutusu"/>
          <p:cNvSpPr txBox="1">
            <a:spLocks noChangeArrowheads="1"/>
          </p:cNvSpPr>
          <p:nvPr/>
        </p:nvSpPr>
        <p:spPr bwMode="auto">
          <a:xfrm>
            <a:off x="395536" y="1166549"/>
            <a:ext cx="3793576" cy="5262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tr-TR" sz="3200" b="1" dirty="0" smtClean="0">
                <a:latin typeface="Arial" pitchFamily="34" charset="0"/>
                <a:cs typeface="Arial" pitchFamily="34" charset="0"/>
              </a:rPr>
              <a:t>OBJECTIVES</a:t>
            </a:r>
          </a:p>
          <a:p>
            <a:endParaRPr lang="tr-TR" sz="2400" dirty="0">
              <a:latin typeface="Arial" pitchFamily="34" charset="0"/>
              <a:cs typeface="Arial" pitchFamily="34" charset="0"/>
            </a:endParaRPr>
          </a:p>
          <a:p>
            <a:r>
              <a:rPr lang="tr-TR" sz="2000" dirty="0" err="1" smtClean="0">
                <a:latin typeface="Arial" pitchFamily="34" charset="0"/>
                <a:cs typeface="Arial" pitchFamily="34" charset="0"/>
              </a:rPr>
              <a:t>Much</a:t>
            </a:r>
            <a:r>
              <a:rPr lang="tr-TR" sz="2000" dirty="0" smtClean="0">
                <a:latin typeface="Arial" pitchFamily="34" charset="0"/>
                <a:cs typeface="Arial" pitchFamily="34" charset="0"/>
              </a:rPr>
              <a:t> safer </a:t>
            </a:r>
            <a:r>
              <a:rPr lang="tr-TR" sz="2000" dirty="0" err="1" smtClean="0">
                <a:latin typeface="Arial" pitchFamily="34" charset="0"/>
                <a:cs typeface="Arial" pitchFamily="34" charset="0"/>
              </a:rPr>
              <a:t>buildings</a:t>
            </a:r>
            <a:r>
              <a:rPr lang="tr-TR" sz="2000" dirty="0">
                <a:latin typeface="Arial" pitchFamily="34" charset="0"/>
                <a:cs typeface="Arial" pitchFamily="34" charset="0"/>
              </a:rPr>
              <a:t> </a:t>
            </a:r>
            <a:r>
              <a:rPr lang="tr-TR" sz="2000" dirty="0" smtClean="0">
                <a:latin typeface="Arial" pitchFamily="34" charset="0"/>
                <a:cs typeface="Arial" pitchFamily="34" charset="0"/>
              </a:rPr>
              <a:t> </a:t>
            </a:r>
            <a:endParaRPr lang="tr-TR" sz="2000" dirty="0">
              <a:latin typeface="Arial" pitchFamily="34" charset="0"/>
              <a:cs typeface="Arial" pitchFamily="34" charset="0"/>
            </a:endParaRPr>
          </a:p>
          <a:p>
            <a:endParaRPr lang="tr-TR" sz="1200" dirty="0">
              <a:latin typeface="Arial" pitchFamily="34" charset="0"/>
              <a:cs typeface="Arial" pitchFamily="34" charset="0"/>
            </a:endParaRPr>
          </a:p>
          <a:p>
            <a:r>
              <a:rPr lang="tr-TR" sz="2000" dirty="0" err="1" smtClean="0">
                <a:latin typeface="Arial" pitchFamily="34" charset="0"/>
                <a:cs typeface="Arial" pitchFamily="34" charset="0"/>
              </a:rPr>
              <a:t>To</a:t>
            </a:r>
            <a:r>
              <a:rPr lang="tr-TR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tr-TR" sz="2000" dirty="0" err="1" smtClean="0">
                <a:latin typeface="Arial" pitchFamily="34" charset="0"/>
                <a:cs typeface="Arial" pitchFamily="34" charset="0"/>
              </a:rPr>
              <a:t>increase</a:t>
            </a:r>
            <a:r>
              <a:rPr lang="tr-TR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tr-TR" sz="2000" dirty="0" err="1" smtClean="0">
                <a:latin typeface="Arial" pitchFamily="34" charset="0"/>
                <a:cs typeface="Arial" pitchFamily="34" charset="0"/>
              </a:rPr>
              <a:t>the</a:t>
            </a:r>
            <a:r>
              <a:rPr lang="tr-TR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tr-TR" sz="2000" dirty="0" err="1" smtClean="0">
                <a:latin typeface="Arial" pitchFamily="34" charset="0"/>
                <a:cs typeface="Arial" pitchFamily="34" charset="0"/>
              </a:rPr>
              <a:t>green</a:t>
            </a:r>
            <a:r>
              <a:rPr lang="tr-TR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tr-TR" sz="2000" dirty="0" err="1" smtClean="0">
                <a:latin typeface="Arial" pitchFamily="34" charset="0"/>
                <a:cs typeface="Arial" pitchFamily="34" charset="0"/>
              </a:rPr>
              <a:t>field</a:t>
            </a:r>
            <a:r>
              <a:rPr lang="tr-TR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tr-TR" sz="2000" dirty="0" err="1" smtClean="0">
                <a:latin typeface="Arial" pitchFamily="34" charset="0"/>
                <a:cs typeface="Arial" pitchFamily="34" charset="0"/>
              </a:rPr>
              <a:t>via</a:t>
            </a:r>
            <a:r>
              <a:rPr lang="tr-TR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tr-TR" sz="2000" dirty="0" err="1" smtClean="0">
                <a:latin typeface="Arial" pitchFamily="34" charset="0"/>
                <a:cs typeface="Arial" pitchFamily="34" charset="0"/>
              </a:rPr>
              <a:t>green</a:t>
            </a:r>
            <a:r>
              <a:rPr lang="tr-TR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tr-TR" sz="2000" dirty="0" err="1" smtClean="0">
                <a:latin typeface="Arial" pitchFamily="34" charset="0"/>
                <a:cs typeface="Arial" pitchFamily="34" charset="0"/>
              </a:rPr>
              <a:t>corridors</a:t>
            </a:r>
            <a:r>
              <a:rPr lang="tr-TR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tr-TR" sz="2000" dirty="0" err="1" smtClean="0">
                <a:latin typeface="Arial" pitchFamily="34" charset="0"/>
                <a:cs typeface="Arial" pitchFamily="34" charset="0"/>
              </a:rPr>
              <a:t>reaching</a:t>
            </a:r>
            <a:r>
              <a:rPr lang="tr-TR" sz="2000" dirty="0" smtClean="0">
                <a:latin typeface="Arial" pitchFamily="34" charset="0"/>
                <a:cs typeface="Arial" pitchFamily="34" charset="0"/>
              </a:rPr>
              <a:t> Ekrem </a:t>
            </a:r>
            <a:r>
              <a:rPr lang="tr-TR" sz="2000" dirty="0">
                <a:latin typeface="Arial" pitchFamily="34" charset="0"/>
                <a:cs typeface="Arial" pitchFamily="34" charset="0"/>
              </a:rPr>
              <a:t>Akurgal </a:t>
            </a:r>
            <a:r>
              <a:rPr lang="tr-TR" sz="2000" dirty="0" err="1" smtClean="0">
                <a:latin typeface="Arial" pitchFamily="34" charset="0"/>
                <a:cs typeface="Arial" pitchFamily="34" charset="0"/>
              </a:rPr>
              <a:t>recreation</a:t>
            </a:r>
            <a:r>
              <a:rPr lang="tr-TR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tr-TR" sz="2000" dirty="0" err="1" smtClean="0">
                <a:latin typeface="Arial" pitchFamily="34" charset="0"/>
                <a:cs typeface="Arial" pitchFamily="34" charset="0"/>
              </a:rPr>
              <a:t>area</a:t>
            </a:r>
            <a:r>
              <a:rPr lang="tr-TR" sz="20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endParaRPr lang="tr-TR" sz="1200" dirty="0">
              <a:latin typeface="Arial" pitchFamily="34" charset="0"/>
              <a:cs typeface="Arial" pitchFamily="34" charset="0"/>
            </a:endParaRPr>
          </a:p>
          <a:p>
            <a:r>
              <a:rPr lang="tr-TR" sz="2000" dirty="0" err="1" smtClean="0">
                <a:latin typeface="Arial" pitchFamily="34" charset="0"/>
                <a:cs typeface="Arial" pitchFamily="34" charset="0"/>
              </a:rPr>
              <a:t>To</a:t>
            </a:r>
            <a:r>
              <a:rPr lang="tr-TR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tr-TR" sz="2000" dirty="0" err="1" smtClean="0">
                <a:latin typeface="Arial" pitchFamily="34" charset="0"/>
                <a:cs typeface="Arial" pitchFamily="34" charset="0"/>
              </a:rPr>
              <a:t>improve</a:t>
            </a:r>
            <a:r>
              <a:rPr lang="tr-TR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tr-TR" sz="2000" dirty="0" err="1" smtClean="0">
                <a:latin typeface="Arial" pitchFamily="34" charset="0"/>
                <a:cs typeface="Arial" pitchFamily="34" charset="0"/>
              </a:rPr>
              <a:t>the</a:t>
            </a:r>
            <a:r>
              <a:rPr lang="tr-TR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tr-TR" sz="2000" dirty="0" err="1" smtClean="0">
                <a:latin typeface="Arial" pitchFamily="34" charset="0"/>
                <a:cs typeface="Arial" pitchFamily="34" charset="0"/>
              </a:rPr>
              <a:t>connection</a:t>
            </a:r>
            <a:r>
              <a:rPr lang="tr-TR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tr-TR" sz="2000" dirty="0" err="1" smtClean="0">
                <a:latin typeface="Arial" pitchFamily="34" charset="0"/>
                <a:cs typeface="Arial" pitchFamily="34" charset="0"/>
              </a:rPr>
              <a:t>to</a:t>
            </a:r>
            <a:r>
              <a:rPr lang="tr-TR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tr-TR" sz="2000" dirty="0" err="1" smtClean="0">
                <a:latin typeface="Arial" pitchFamily="34" charset="0"/>
                <a:cs typeface="Arial" pitchFamily="34" charset="0"/>
              </a:rPr>
              <a:t>Smyrna</a:t>
            </a:r>
            <a:r>
              <a:rPr lang="tr-TR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tr-TR" sz="2000" dirty="0" err="1" smtClean="0">
                <a:latin typeface="Arial" pitchFamily="34" charset="0"/>
                <a:cs typeface="Arial" pitchFamily="34" charset="0"/>
              </a:rPr>
              <a:t>Square</a:t>
            </a:r>
            <a:r>
              <a:rPr lang="tr-TR" sz="2000" dirty="0" smtClean="0">
                <a:latin typeface="Arial" pitchFamily="34" charset="0"/>
                <a:cs typeface="Arial" pitchFamily="34" charset="0"/>
              </a:rPr>
              <a:t> (a </a:t>
            </a:r>
            <a:r>
              <a:rPr lang="tr-TR" sz="2000" dirty="0" err="1" smtClean="0">
                <a:latin typeface="Arial" pitchFamily="34" charset="0"/>
                <a:cs typeface="Arial" pitchFamily="34" charset="0"/>
              </a:rPr>
              <a:t>famous</a:t>
            </a:r>
            <a:r>
              <a:rPr lang="tr-TR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tr-TR" sz="2000" dirty="0" err="1" smtClean="0">
                <a:latin typeface="Arial" pitchFamily="34" charset="0"/>
                <a:cs typeface="Arial" pitchFamily="34" charset="0"/>
              </a:rPr>
              <a:t>historical</a:t>
            </a:r>
            <a:r>
              <a:rPr lang="tr-TR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tr-TR" sz="2000" dirty="0" err="1" smtClean="0">
                <a:latin typeface="Arial" pitchFamily="34" charset="0"/>
                <a:cs typeface="Arial" pitchFamily="34" charset="0"/>
              </a:rPr>
              <a:t>location</a:t>
            </a:r>
            <a:r>
              <a:rPr lang="tr-TR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tr-TR" sz="2000" dirty="0" err="1" smtClean="0">
                <a:latin typeface="Arial" pitchFamily="34" charset="0"/>
                <a:cs typeface="Arial" pitchFamily="34" charset="0"/>
              </a:rPr>
              <a:t>with</a:t>
            </a:r>
            <a:r>
              <a:rPr lang="tr-TR" sz="2000" dirty="0" smtClean="0">
                <a:latin typeface="Arial" pitchFamily="34" charset="0"/>
                <a:cs typeface="Arial" pitchFamily="34" charset="0"/>
              </a:rPr>
              <a:t> 6.000 </a:t>
            </a:r>
            <a:r>
              <a:rPr lang="tr-TR" sz="2000" dirty="0" err="1" smtClean="0">
                <a:latin typeface="Arial" pitchFamily="34" charset="0"/>
                <a:cs typeface="Arial" pitchFamily="34" charset="0"/>
              </a:rPr>
              <a:t>years</a:t>
            </a:r>
            <a:r>
              <a:rPr lang="tr-TR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tr-TR" sz="2000" dirty="0" err="1" smtClean="0">
                <a:latin typeface="Arial" pitchFamily="34" charset="0"/>
                <a:cs typeface="Arial" pitchFamily="34" charset="0"/>
              </a:rPr>
              <a:t>age</a:t>
            </a:r>
            <a:r>
              <a:rPr lang="tr-TR" sz="2000" dirty="0" smtClean="0">
                <a:latin typeface="Arial" pitchFamily="34" charset="0"/>
                <a:cs typeface="Arial" pitchFamily="34" charset="0"/>
              </a:rPr>
              <a:t>),</a:t>
            </a:r>
            <a:endParaRPr lang="tr-TR" sz="2000" dirty="0">
              <a:latin typeface="Arial" pitchFamily="34" charset="0"/>
              <a:cs typeface="Arial" pitchFamily="34" charset="0"/>
            </a:endParaRPr>
          </a:p>
          <a:p>
            <a:endParaRPr lang="tr-TR" sz="1200" dirty="0">
              <a:latin typeface="Arial" pitchFamily="34" charset="0"/>
              <a:cs typeface="Arial" pitchFamily="34" charset="0"/>
            </a:endParaRPr>
          </a:p>
          <a:p>
            <a:r>
              <a:rPr lang="tr-TR" sz="2000" dirty="0" err="1" smtClean="0">
                <a:latin typeface="Arial" pitchFamily="34" charset="0"/>
                <a:cs typeface="Arial" pitchFamily="34" charset="0"/>
              </a:rPr>
              <a:t>Better</a:t>
            </a:r>
            <a:r>
              <a:rPr lang="tr-TR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tr-TR" sz="2000" dirty="0" err="1" smtClean="0">
                <a:latin typeface="Arial" pitchFamily="34" charset="0"/>
                <a:cs typeface="Arial" pitchFamily="34" charset="0"/>
              </a:rPr>
              <a:t>tranportation</a:t>
            </a:r>
            <a:r>
              <a:rPr lang="tr-TR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tr-TR" sz="2000" dirty="0" err="1" smtClean="0">
                <a:latin typeface="Arial" pitchFamily="34" charset="0"/>
                <a:cs typeface="Arial" pitchFamily="34" charset="0"/>
              </a:rPr>
              <a:t>facilities</a:t>
            </a:r>
            <a:r>
              <a:rPr lang="tr-TR" sz="2000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endParaRPr lang="tr-TR" sz="1200" dirty="0">
              <a:latin typeface="Arial" pitchFamily="34" charset="0"/>
              <a:cs typeface="Arial" pitchFamily="34" charset="0"/>
            </a:endParaRPr>
          </a:p>
          <a:p>
            <a:r>
              <a:rPr lang="tr-TR" sz="2000" dirty="0" err="1" smtClean="0">
                <a:latin typeface="Arial" pitchFamily="34" charset="0"/>
                <a:cs typeface="Arial" pitchFamily="34" charset="0"/>
              </a:rPr>
              <a:t>Easy</a:t>
            </a:r>
            <a:r>
              <a:rPr lang="tr-TR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tr-TR" sz="2000" dirty="0" err="1" smtClean="0">
                <a:latin typeface="Arial" pitchFamily="34" charset="0"/>
                <a:cs typeface="Arial" pitchFamily="34" charset="0"/>
              </a:rPr>
              <a:t>access</a:t>
            </a:r>
            <a:r>
              <a:rPr lang="tr-TR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tr-TR" sz="2000" dirty="0" err="1" smtClean="0">
                <a:latin typeface="Arial" pitchFamily="34" charset="0"/>
                <a:cs typeface="Arial" pitchFamily="34" charset="0"/>
              </a:rPr>
              <a:t>to</a:t>
            </a:r>
            <a:r>
              <a:rPr lang="tr-TR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tr-TR" sz="2000" dirty="0" err="1" smtClean="0">
                <a:latin typeface="Arial" pitchFamily="34" charset="0"/>
                <a:cs typeface="Arial" pitchFamily="34" charset="0"/>
              </a:rPr>
              <a:t>Izmir</a:t>
            </a:r>
            <a:r>
              <a:rPr lang="tr-TR" sz="2000" dirty="0" smtClean="0">
                <a:latin typeface="Arial" pitchFamily="34" charset="0"/>
                <a:cs typeface="Arial" pitchFamily="34" charset="0"/>
              </a:rPr>
              <a:t> Bay</a:t>
            </a:r>
          </a:p>
          <a:p>
            <a:endParaRPr lang="tr-TR" sz="1200" dirty="0">
              <a:latin typeface="Arial" pitchFamily="34" charset="0"/>
              <a:cs typeface="Arial" pitchFamily="34" charset="0"/>
            </a:endParaRPr>
          </a:p>
          <a:p>
            <a:r>
              <a:rPr lang="tr-TR" sz="2000" dirty="0" err="1" smtClean="0">
                <a:latin typeface="Arial" pitchFamily="34" charset="0"/>
                <a:cs typeface="Arial" pitchFamily="34" charset="0"/>
              </a:rPr>
              <a:t>Better</a:t>
            </a:r>
            <a:r>
              <a:rPr lang="tr-TR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tr-TR" sz="2000" dirty="0" err="1" smtClean="0">
                <a:latin typeface="Arial" pitchFamily="34" charset="0"/>
                <a:cs typeface="Arial" pitchFamily="34" charset="0"/>
              </a:rPr>
              <a:t>social</a:t>
            </a:r>
            <a:r>
              <a:rPr lang="tr-TR" sz="2000" dirty="0" smtClean="0">
                <a:latin typeface="Arial" pitchFamily="34" charset="0"/>
                <a:cs typeface="Arial" pitchFamily="34" charset="0"/>
              </a:rPr>
              <a:t> &amp; </a:t>
            </a:r>
            <a:r>
              <a:rPr lang="tr-TR" sz="2000" dirty="0" err="1" smtClean="0">
                <a:latin typeface="Arial" pitchFamily="34" charset="0"/>
                <a:cs typeface="Arial" pitchFamily="34" charset="0"/>
              </a:rPr>
              <a:t>culturel</a:t>
            </a:r>
            <a:r>
              <a:rPr lang="tr-TR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tr-TR" sz="2000" dirty="0" err="1" smtClean="0">
                <a:latin typeface="Arial" pitchFamily="34" charset="0"/>
                <a:cs typeface="Arial" pitchFamily="34" charset="0"/>
              </a:rPr>
              <a:t>facilities</a:t>
            </a:r>
            <a:endParaRPr lang="tr-TR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468313" y="280988"/>
            <a:ext cx="8351837" cy="461665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tr-TR" sz="2400" b="1" dirty="0" smtClean="0"/>
              <a:t>AN ONGOING INNOVATIVE PROJECT – BAYRAKLI</a:t>
            </a:r>
            <a:endParaRPr lang="tr-TR" sz="2400" b="1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3A99AB3-FAB3-4B65-B797-A63DD808C53F}" type="slidenum">
              <a:rPr lang="tr-TR" smtClean="0"/>
              <a:pPr>
                <a:defRPr/>
              </a:pPr>
              <a:t>12</a:t>
            </a:fld>
            <a:endParaRPr lang="tr-TR"/>
          </a:p>
        </p:txBody>
      </p:sp>
      <p:pic>
        <p:nvPicPr>
          <p:cNvPr id="2050" name="Picture 2" descr="D:\YEDEKLER\Documents\BILIM - CHP\BYKP-KONFERANS\symirn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2863" y="2878305"/>
            <a:ext cx="2466975" cy="184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3819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Documents and Settings\Turan_Dilek\Desktop\copluk\internetten indirilenlenler\ibb_logo(WmfFormatında)(1).wmf"/>
          <p:cNvPicPr>
            <a:picLocks noChangeAspect="1" noChangeArrowheads="1"/>
          </p:cNvPicPr>
          <p:nvPr/>
        </p:nvPicPr>
        <p:blipFill>
          <a:blip r:embed="rId2" cstate="screen">
            <a:lum bright="100000"/>
          </a:blip>
          <a:srcRect/>
          <a:stretch>
            <a:fillRect/>
          </a:stretch>
        </p:blipFill>
        <p:spPr bwMode="auto">
          <a:xfrm>
            <a:off x="74768" y="1"/>
            <a:ext cx="687232" cy="762000"/>
          </a:xfrm>
          <a:prstGeom prst="rect">
            <a:avLst/>
          </a:prstGeom>
          <a:noFill/>
        </p:spPr>
      </p:pic>
      <p:sp>
        <p:nvSpPr>
          <p:cNvPr id="8" name="7 Dikdörtgen"/>
          <p:cNvSpPr/>
          <p:nvPr/>
        </p:nvSpPr>
        <p:spPr>
          <a:xfrm>
            <a:off x="6019800" y="533400"/>
            <a:ext cx="31242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tr-TR" sz="1400" dirty="0" smtClean="0">
                <a:solidFill>
                  <a:schemeClr val="bg1"/>
                </a:solidFill>
                <a:latin typeface="Brush Script Std" pitchFamily="66" charset="0"/>
                <a:cs typeface="Arial" pitchFamily="34" charset="0"/>
              </a:rPr>
              <a:t>Kentsel Dönüşüm Dairesi Başkanlığı</a:t>
            </a:r>
            <a:endParaRPr lang="tr-TR" sz="1400" dirty="0">
              <a:solidFill>
                <a:schemeClr val="bg1"/>
              </a:solidFill>
              <a:latin typeface="Brush Script Std" pitchFamily="66" charset="0"/>
            </a:endParaRPr>
          </a:p>
        </p:txBody>
      </p:sp>
      <p:pic>
        <p:nvPicPr>
          <p:cNvPr id="13" name="Picture 2" descr="S:\Kentsel_Donusum\son render\6.6.13\BAYRAKLI_003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3" y="996753"/>
            <a:ext cx="4205659" cy="231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3" descr="S:\Kentsel_Donusum\PAYLASIM\turandilek\s\bayraklı foto\render\BAYRAKLI_0018.jpg"/>
          <p:cNvPicPr>
            <a:picLocks noChangeAspect="1" noChangeArrowheads="1"/>
          </p:cNvPicPr>
          <p:nvPr/>
        </p:nvPicPr>
        <p:blipFill>
          <a:blip r:embed="rId4" cstate="print"/>
          <a:srcRect t="8396"/>
          <a:stretch>
            <a:fillRect/>
          </a:stretch>
        </p:blipFill>
        <p:spPr bwMode="auto">
          <a:xfrm>
            <a:off x="4730113" y="996754"/>
            <a:ext cx="4120545" cy="2316856"/>
          </a:xfrm>
          <a:prstGeom prst="rect">
            <a:avLst/>
          </a:prstGeom>
          <a:noFill/>
        </p:spPr>
      </p:pic>
      <p:pic>
        <p:nvPicPr>
          <p:cNvPr id="17" name="Picture 1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1244" y="4120531"/>
            <a:ext cx="4211957" cy="23640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24" descr="S:\Kentsel_Donusum\son render\6.6.13\BAYRAKLI_001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30113" y="4149080"/>
            <a:ext cx="4090037" cy="23328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8 Dikdörtgen"/>
          <p:cNvSpPr/>
          <p:nvPr/>
        </p:nvSpPr>
        <p:spPr>
          <a:xfrm>
            <a:off x="468313" y="3563724"/>
            <a:ext cx="8351837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tr-TR" b="1" dirty="0" smtClean="0">
                <a:solidFill>
                  <a:schemeClr val="accent6"/>
                </a:solidFill>
              </a:rPr>
              <a:t>Urban Design Works </a:t>
            </a:r>
            <a:r>
              <a:rPr lang="tr-TR" b="1" dirty="0" err="1" smtClean="0">
                <a:solidFill>
                  <a:schemeClr val="accent6"/>
                </a:solidFill>
              </a:rPr>
              <a:t>Based</a:t>
            </a:r>
            <a:r>
              <a:rPr lang="tr-TR" b="1" dirty="0" smtClean="0">
                <a:solidFill>
                  <a:schemeClr val="accent6"/>
                </a:solidFill>
              </a:rPr>
              <a:t> on </a:t>
            </a:r>
            <a:r>
              <a:rPr lang="tr-TR" b="1" dirty="0" err="1" smtClean="0">
                <a:solidFill>
                  <a:schemeClr val="accent6"/>
                </a:solidFill>
              </a:rPr>
              <a:t>Recent</a:t>
            </a:r>
            <a:r>
              <a:rPr lang="tr-TR" b="1" dirty="0" smtClean="0">
                <a:solidFill>
                  <a:schemeClr val="accent6"/>
                </a:solidFill>
              </a:rPr>
              <a:t> </a:t>
            </a:r>
            <a:r>
              <a:rPr lang="tr-TR" b="1" dirty="0" err="1" smtClean="0">
                <a:solidFill>
                  <a:schemeClr val="accent6"/>
                </a:solidFill>
              </a:rPr>
              <a:t>Zonning</a:t>
            </a:r>
            <a:r>
              <a:rPr lang="tr-TR" b="1" dirty="0" smtClean="0">
                <a:solidFill>
                  <a:schemeClr val="accent6"/>
                </a:solidFill>
              </a:rPr>
              <a:t> </a:t>
            </a:r>
            <a:r>
              <a:rPr lang="tr-TR" b="1" dirty="0" err="1" smtClean="0">
                <a:solidFill>
                  <a:schemeClr val="accent6"/>
                </a:solidFill>
              </a:rPr>
              <a:t>Plans</a:t>
            </a:r>
            <a:endParaRPr lang="tr-TR" b="1" dirty="0">
              <a:solidFill>
                <a:schemeClr val="accent6"/>
              </a:solidFill>
            </a:endParaRPr>
          </a:p>
        </p:txBody>
      </p:sp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468313" y="280988"/>
            <a:ext cx="8351837" cy="461665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tr-TR" sz="2400" b="1" dirty="0" smtClean="0"/>
              <a:t>AN ONGOING INNOVATIVE PROJECT – BAYRAKLI</a:t>
            </a:r>
            <a:endParaRPr lang="tr-TR" sz="2400" b="1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3A99AB3-FAB3-4B65-B797-A63DD808C53F}" type="slidenum">
              <a:rPr lang="tr-TR" smtClean="0"/>
              <a:pPr>
                <a:defRPr/>
              </a:pPr>
              <a:t>13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58124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Documents and Settings\Turan_Dilek\Desktop\copluk\internetten indirilenlenler\ibb_logo(WmfFormatında)(1).wmf"/>
          <p:cNvPicPr>
            <a:picLocks noChangeAspect="1" noChangeArrowheads="1"/>
          </p:cNvPicPr>
          <p:nvPr/>
        </p:nvPicPr>
        <p:blipFill>
          <a:blip r:embed="rId2" cstate="screen">
            <a:lum bright="100000"/>
          </a:blip>
          <a:srcRect/>
          <a:stretch>
            <a:fillRect/>
          </a:stretch>
        </p:blipFill>
        <p:spPr bwMode="auto">
          <a:xfrm>
            <a:off x="74768" y="1"/>
            <a:ext cx="687232" cy="762000"/>
          </a:xfrm>
          <a:prstGeom prst="rect">
            <a:avLst/>
          </a:prstGeom>
          <a:noFill/>
        </p:spPr>
      </p:pic>
      <p:sp>
        <p:nvSpPr>
          <p:cNvPr id="8" name="7 Dikdörtgen"/>
          <p:cNvSpPr/>
          <p:nvPr/>
        </p:nvSpPr>
        <p:spPr>
          <a:xfrm>
            <a:off x="6019800" y="533400"/>
            <a:ext cx="31242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tr-TR" sz="1400" dirty="0" smtClean="0">
                <a:solidFill>
                  <a:schemeClr val="bg1"/>
                </a:solidFill>
                <a:latin typeface="Brush Script Std" pitchFamily="66" charset="0"/>
                <a:cs typeface="Arial" pitchFamily="34" charset="0"/>
              </a:rPr>
              <a:t>Kentsel Dönüşüm Dairesi Başkanlığı</a:t>
            </a:r>
            <a:endParaRPr lang="tr-TR" sz="1400" dirty="0">
              <a:solidFill>
                <a:schemeClr val="bg1"/>
              </a:solidFill>
              <a:latin typeface="Brush Script Std" pitchFamily="66" charset="0"/>
            </a:endParaRPr>
          </a:p>
        </p:txBody>
      </p:sp>
      <p:sp>
        <p:nvSpPr>
          <p:cNvPr id="10" name="9 Dikdörtgen"/>
          <p:cNvSpPr/>
          <p:nvPr/>
        </p:nvSpPr>
        <p:spPr>
          <a:xfrm>
            <a:off x="468311" y="6019800"/>
            <a:ext cx="831654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dirty="0" err="1" smtClean="0"/>
              <a:t>Architectural</a:t>
            </a:r>
            <a:r>
              <a:rPr lang="tr-TR" dirty="0" smtClean="0"/>
              <a:t> Design</a:t>
            </a:r>
            <a:endParaRPr lang="tr-TR" dirty="0"/>
          </a:p>
        </p:txBody>
      </p:sp>
      <p:pic>
        <p:nvPicPr>
          <p:cNvPr id="11" name="Picture 24" descr="S:\Kentsel_Donusum\son render\6.6.13\BAYRAKLI_00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8312" y="1124744"/>
            <a:ext cx="8316541" cy="468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468313" y="280988"/>
            <a:ext cx="8351837" cy="461665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tr-TR" sz="2400" b="1" dirty="0" smtClean="0"/>
              <a:t>AN ONGOING INNOVATIVE PROJECT – BAYRAKLI</a:t>
            </a:r>
            <a:endParaRPr lang="tr-TR" sz="2400" b="1" dirty="0"/>
          </a:p>
        </p:txBody>
      </p:sp>
      <p:sp>
        <p:nvSpPr>
          <p:cNvPr id="2" name="Metin kutusu 1"/>
          <p:cNvSpPr txBox="1"/>
          <p:nvPr/>
        </p:nvSpPr>
        <p:spPr>
          <a:xfrm>
            <a:off x="4485694" y="1198493"/>
            <a:ext cx="4262770" cy="646331"/>
          </a:xfrm>
          <a:prstGeom prst="rect">
            <a:avLst/>
          </a:prstGeom>
          <a:solidFill>
            <a:schemeClr val="bg1"/>
          </a:solidFill>
          <a:ln w="25400">
            <a:solidFill>
              <a:schemeClr val="bg2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tr-TR" dirty="0" smtClean="0"/>
              <a:t>WALKING ROADS OPERATING WITH</a:t>
            </a:r>
          </a:p>
          <a:p>
            <a:r>
              <a:rPr lang="tr-TR" dirty="0" smtClean="0"/>
              <a:t>RENEWABLE ENERGY (SUN &amp; WIND)</a:t>
            </a:r>
            <a:endParaRPr lang="tr-TR" dirty="0"/>
          </a:p>
        </p:txBody>
      </p:sp>
      <p:sp>
        <p:nvSpPr>
          <p:cNvPr id="3" name="Metin kutusu 2"/>
          <p:cNvSpPr txBox="1"/>
          <p:nvPr/>
        </p:nvSpPr>
        <p:spPr>
          <a:xfrm>
            <a:off x="6101586" y="5158933"/>
            <a:ext cx="2646878" cy="646331"/>
          </a:xfrm>
          <a:prstGeom prst="rect">
            <a:avLst/>
          </a:prstGeom>
          <a:solidFill>
            <a:schemeClr val="bg1"/>
          </a:solidFill>
          <a:ln w="25400">
            <a:solidFill>
              <a:schemeClr val="accent2"/>
            </a:solidFill>
          </a:ln>
        </p:spPr>
        <p:txBody>
          <a:bodyPr wrap="none" rtlCol="0">
            <a:spAutoFit/>
          </a:bodyPr>
          <a:lstStyle/>
          <a:p>
            <a:r>
              <a:rPr lang="tr-TR" dirty="0" smtClean="0"/>
              <a:t>INTEGRATION WITH </a:t>
            </a:r>
          </a:p>
          <a:p>
            <a:r>
              <a:rPr lang="tr-TR" dirty="0" smtClean="0"/>
              <a:t>IZMIRDENIZ PROJECT</a:t>
            </a:r>
            <a:endParaRPr lang="tr-TR" dirty="0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3A99AB3-FAB3-4B65-B797-A63DD808C53F}" type="slidenum">
              <a:rPr lang="tr-TR" smtClean="0"/>
              <a:pPr>
                <a:defRPr/>
              </a:pPr>
              <a:t>14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57377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323850" y="260648"/>
            <a:ext cx="8496300" cy="461665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tr-TR" sz="2400" b="1" dirty="0" smtClean="0"/>
              <a:t>WHAT IS IZMIRDENIZ PROJECT?</a:t>
            </a:r>
            <a:endParaRPr lang="tr-TR" sz="2400" b="1" dirty="0"/>
          </a:p>
        </p:txBody>
      </p:sp>
      <p:sp>
        <p:nvSpPr>
          <p:cNvPr id="6" name="Dikdörtgen 5"/>
          <p:cNvSpPr/>
          <p:nvPr/>
        </p:nvSpPr>
        <p:spPr>
          <a:xfrm>
            <a:off x="323850" y="836712"/>
            <a:ext cx="842461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tr-TR" b="1" dirty="0" err="1"/>
              <a:t>İzmirDeniz</a:t>
            </a:r>
            <a:r>
              <a:rPr lang="tr-TR" b="1" dirty="0"/>
              <a:t> is </a:t>
            </a:r>
            <a:r>
              <a:rPr lang="tr-TR" b="1" dirty="0" smtClean="0"/>
              <a:t>an «</a:t>
            </a:r>
            <a:r>
              <a:rPr lang="tr-TR" b="1" dirty="0" err="1" smtClean="0">
                <a:solidFill>
                  <a:schemeClr val="accent2">
                    <a:lumMod val="75000"/>
                  </a:schemeClr>
                </a:solidFill>
              </a:rPr>
              <a:t>Innovative</a:t>
            </a:r>
            <a:r>
              <a:rPr lang="tr-TR" b="1" dirty="0" smtClean="0"/>
              <a:t> </a:t>
            </a:r>
            <a:r>
              <a:rPr lang="tr-TR" b="1" dirty="0" err="1" smtClean="0"/>
              <a:t>Coastal</a:t>
            </a:r>
            <a:r>
              <a:rPr lang="tr-TR" b="1" dirty="0" smtClean="0"/>
              <a:t> </a:t>
            </a:r>
            <a:r>
              <a:rPr lang="tr-TR" b="1" dirty="0"/>
              <a:t>Development Project» </a:t>
            </a:r>
            <a:r>
              <a:rPr lang="tr-TR" b="1" dirty="0" err="1"/>
              <a:t>aiming</a:t>
            </a:r>
            <a:r>
              <a:rPr lang="tr-TR" b="1" dirty="0"/>
              <a:t> </a:t>
            </a:r>
            <a:r>
              <a:rPr lang="tr-TR" b="1" dirty="0" err="1"/>
              <a:t>to</a:t>
            </a:r>
            <a:r>
              <a:rPr lang="tr-TR" b="1" dirty="0"/>
              <a:t> </a:t>
            </a:r>
            <a:r>
              <a:rPr lang="tr-TR" b="1" dirty="0" err="1" smtClean="0"/>
              <a:t>present</a:t>
            </a:r>
            <a:r>
              <a:rPr lang="tr-TR" b="1" dirty="0" smtClean="0"/>
              <a:t> </a:t>
            </a:r>
            <a:r>
              <a:rPr lang="tr-TR" b="1" dirty="0" err="1" smtClean="0"/>
              <a:t>all</a:t>
            </a:r>
            <a:r>
              <a:rPr lang="tr-TR" b="1" dirty="0" smtClean="0"/>
              <a:t> </a:t>
            </a:r>
            <a:r>
              <a:rPr lang="tr-TR" b="1" dirty="0" err="1"/>
              <a:t>the</a:t>
            </a:r>
            <a:r>
              <a:rPr lang="tr-TR" b="1" dirty="0"/>
              <a:t> </a:t>
            </a:r>
            <a:r>
              <a:rPr lang="tr-TR" b="1" dirty="0" err="1"/>
              <a:t>facilities</a:t>
            </a:r>
            <a:r>
              <a:rPr lang="tr-TR" b="1" dirty="0"/>
              <a:t> of a </a:t>
            </a:r>
            <a:r>
              <a:rPr lang="tr-TR" b="1" dirty="0" err="1"/>
              <a:t>coastal</a:t>
            </a:r>
            <a:r>
              <a:rPr lang="tr-TR" b="1" dirty="0"/>
              <a:t> </a:t>
            </a:r>
            <a:r>
              <a:rPr lang="tr-TR" b="1" dirty="0" err="1"/>
              <a:t>city</a:t>
            </a:r>
            <a:r>
              <a:rPr lang="tr-TR" b="1" dirty="0"/>
              <a:t> </a:t>
            </a:r>
            <a:r>
              <a:rPr lang="tr-TR" b="1" dirty="0" err="1"/>
              <a:t>to</a:t>
            </a:r>
            <a:r>
              <a:rPr lang="tr-TR" b="1" dirty="0"/>
              <a:t> her </a:t>
            </a:r>
            <a:r>
              <a:rPr lang="tr-TR" b="1" dirty="0" err="1"/>
              <a:t>citizens</a:t>
            </a:r>
            <a:r>
              <a:rPr lang="tr-TR" b="1" dirty="0"/>
              <a:t> </a:t>
            </a:r>
            <a:r>
              <a:rPr lang="tr-TR" b="1" dirty="0" err="1"/>
              <a:t>including</a:t>
            </a:r>
            <a:r>
              <a:rPr lang="tr-TR" b="1" dirty="0"/>
              <a:t> </a:t>
            </a:r>
            <a:r>
              <a:rPr lang="tr-TR" b="1" dirty="0" err="1"/>
              <a:t>to</a:t>
            </a:r>
            <a:r>
              <a:rPr lang="tr-TR" b="1" dirty="0"/>
              <a:t> </a:t>
            </a:r>
            <a:r>
              <a:rPr lang="tr-TR" b="1" dirty="0" err="1"/>
              <a:t>swim</a:t>
            </a:r>
            <a:r>
              <a:rPr lang="tr-TR" b="1" dirty="0"/>
              <a:t> </a:t>
            </a:r>
            <a:r>
              <a:rPr lang="tr-TR" b="1" dirty="0" err="1"/>
              <a:t>everywhere</a:t>
            </a:r>
            <a:r>
              <a:rPr lang="tr-TR" b="1" dirty="0"/>
              <a:t> in </a:t>
            </a:r>
            <a:r>
              <a:rPr lang="tr-TR" b="1" dirty="0" err="1"/>
              <a:t>the</a:t>
            </a:r>
            <a:r>
              <a:rPr lang="tr-TR" b="1" dirty="0"/>
              <a:t> </a:t>
            </a:r>
            <a:r>
              <a:rPr lang="tr-TR" b="1" dirty="0" err="1"/>
              <a:t>Izmir</a:t>
            </a:r>
            <a:r>
              <a:rPr lang="tr-TR" b="1" dirty="0"/>
              <a:t> Bay.</a:t>
            </a:r>
          </a:p>
        </p:txBody>
      </p:sp>
      <p:pic>
        <p:nvPicPr>
          <p:cNvPr id="4098" name="Picture 2" descr="http://www.izmir.bel.tr/UploadedPics/BirimProjeleri/2013_KENTSEL/IzmDnz_Bolge_haritas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564" y="1989931"/>
            <a:ext cx="5266556" cy="4139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ikdörtgen 1"/>
          <p:cNvSpPr/>
          <p:nvPr/>
        </p:nvSpPr>
        <p:spPr>
          <a:xfrm>
            <a:off x="5724450" y="1836107"/>
            <a:ext cx="316803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1400" dirty="0" smtClean="0"/>
              <a:t>İzmir</a:t>
            </a:r>
            <a:r>
              <a:rPr lang="tr-TR" sz="1400" dirty="0"/>
              <a:t>, iki büyük proje ile yeniden deniz kenti kimliğine kavuşuyor. Körfez'i yüzülebilecek kadar temiz hale getirmek için başlatılan </a:t>
            </a:r>
            <a:r>
              <a:rPr lang="tr-TR" sz="1400" b="1" dirty="0"/>
              <a:t>"Büyük Körfez Projesi"</a:t>
            </a:r>
            <a:r>
              <a:rPr lang="tr-TR" sz="1400" dirty="0"/>
              <a:t> ve Körfezi kıyılarıyla birlikte ele alıp bir bütün olarak tasarlamayı hedefleyen </a:t>
            </a:r>
            <a:r>
              <a:rPr lang="tr-TR" sz="1400" b="1" dirty="0" err="1"/>
              <a:t>İzmirdeniz</a:t>
            </a:r>
            <a:r>
              <a:rPr lang="tr-TR" sz="1400" b="1" dirty="0"/>
              <a:t> Projesi </a:t>
            </a:r>
            <a:r>
              <a:rPr lang="tr-TR" sz="1400" dirty="0"/>
              <a:t>eş zamanlı olarak ilerliyor.</a:t>
            </a:r>
            <a:br>
              <a:rPr lang="tr-TR" sz="1400" dirty="0"/>
            </a:br>
            <a:r>
              <a:rPr lang="tr-TR" sz="1400" dirty="0"/>
              <a:t/>
            </a:r>
            <a:br>
              <a:rPr lang="tr-TR" sz="1400" dirty="0"/>
            </a:br>
            <a:r>
              <a:rPr lang="tr-TR" sz="1400" b="1" dirty="0" err="1"/>
              <a:t>İzmirliler'in</a:t>
            </a:r>
            <a:r>
              <a:rPr lang="tr-TR" sz="1400" b="1" dirty="0"/>
              <a:t> Denizle İlişkisi Güçlendirme Projesi </a:t>
            </a:r>
            <a:r>
              <a:rPr lang="tr-TR" sz="1400" dirty="0"/>
              <a:t>olarak hazırlanan ve bundan böyle “</a:t>
            </a:r>
            <a:r>
              <a:rPr lang="tr-TR" sz="1400" dirty="0" err="1"/>
              <a:t>İzmirdeniz</a:t>
            </a:r>
            <a:r>
              <a:rPr lang="tr-TR" sz="1400" dirty="0"/>
              <a:t>” olarak anılan proje ile; kentin en önemli kamusal alanlarından olan </a:t>
            </a:r>
            <a:r>
              <a:rPr lang="tr-TR" sz="1400" b="1" dirty="0">
                <a:solidFill>
                  <a:schemeClr val="accent2">
                    <a:lumMod val="75000"/>
                  </a:schemeClr>
                </a:solidFill>
              </a:rPr>
              <a:t>kıyı şeridi yenilikçi bir anlayışla tasarlanacak</a:t>
            </a:r>
            <a:r>
              <a:rPr lang="tr-TR" sz="1400" dirty="0">
                <a:solidFill>
                  <a:schemeClr val="accent2">
                    <a:lumMod val="75000"/>
                  </a:schemeClr>
                </a:solidFill>
              </a:rPr>
              <a:t>; </a:t>
            </a:r>
            <a:r>
              <a:rPr lang="tr-TR" sz="1400" dirty="0"/>
              <a:t>İzmirlilerin yaşam kalitesi korunarak arttırılacak</a:t>
            </a:r>
            <a:r>
              <a:rPr lang="tr-TR" sz="1400" b="1" dirty="0"/>
              <a:t>; </a:t>
            </a:r>
            <a:r>
              <a:rPr lang="tr-TR" sz="1400" b="1" dirty="0">
                <a:solidFill>
                  <a:schemeClr val="accent2">
                    <a:lumMod val="75000"/>
                  </a:schemeClr>
                </a:solidFill>
              </a:rPr>
              <a:t>İzmir'in Akdeniz kentleri arasında tasarım temasıyla </a:t>
            </a:r>
            <a:r>
              <a:rPr lang="tr-TR" sz="1400" b="1" dirty="0" smtClean="0">
                <a:solidFill>
                  <a:schemeClr val="accent2">
                    <a:lumMod val="75000"/>
                  </a:schemeClr>
                </a:solidFill>
              </a:rPr>
              <a:t>öne </a:t>
            </a:r>
            <a:r>
              <a:rPr lang="tr-TR" sz="1400" b="1" dirty="0">
                <a:solidFill>
                  <a:schemeClr val="accent2">
                    <a:lumMod val="75000"/>
                  </a:schemeClr>
                </a:solidFill>
              </a:rPr>
              <a:t>çıkması </a:t>
            </a:r>
            <a:r>
              <a:rPr lang="tr-TR" sz="1400" b="1" dirty="0" smtClean="0">
                <a:solidFill>
                  <a:schemeClr val="accent2">
                    <a:lumMod val="75000"/>
                  </a:schemeClr>
                </a:solidFill>
              </a:rPr>
              <a:t>sağlanacaktır.</a:t>
            </a:r>
            <a:endParaRPr lang="tr-TR" sz="1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3A99AB3-FAB3-4B65-B797-A63DD808C53F}" type="slidenum">
              <a:rPr lang="tr-TR" smtClean="0"/>
              <a:pPr>
                <a:defRPr/>
              </a:pPr>
              <a:t>15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64095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323850" y="280988"/>
            <a:ext cx="8496300" cy="461665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tr-TR" sz="2400" b="1" dirty="0" smtClean="0"/>
              <a:t>WHAT IS IZMIRDENIZ PROJECT?</a:t>
            </a:r>
            <a:endParaRPr lang="tr-TR" sz="2400" b="1" dirty="0"/>
          </a:p>
        </p:txBody>
      </p:sp>
      <p:pic>
        <p:nvPicPr>
          <p:cNvPr id="3074" name="Picture 2" descr="http://www.izmir.bel.tr/UploadedPics/BirimProjeleri/2013_KENTSEL/IzmDnz_02_grs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038215"/>
            <a:ext cx="4982827" cy="2102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ikdörtgen 1"/>
          <p:cNvSpPr/>
          <p:nvPr/>
        </p:nvSpPr>
        <p:spPr>
          <a:xfrm>
            <a:off x="5436096" y="980728"/>
            <a:ext cx="331204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1400" b="1" dirty="0" smtClean="0"/>
              <a:t>Bayraklı</a:t>
            </a:r>
          </a:p>
          <a:p>
            <a:r>
              <a:rPr lang="tr-TR" sz="1400" dirty="0"/>
              <a:t/>
            </a:r>
            <a:br>
              <a:rPr lang="tr-TR" sz="1400" dirty="0"/>
            </a:br>
            <a:r>
              <a:rPr lang="tr-TR" sz="1400" dirty="0" err="1"/>
              <a:t>Alaybey</a:t>
            </a:r>
            <a:r>
              <a:rPr lang="tr-TR" sz="1400" dirty="0"/>
              <a:t> Tersanesi - Alsancak Limanı arası, kentin stratejik yönden en önemli bölümlerden biri olarak gelecekte İzmir kentinin merkez fonksiyonlarını yüklenecek. Kent tarihi açısından da oldukça önemli olan antik </a:t>
            </a:r>
            <a:r>
              <a:rPr lang="tr-TR" sz="1400" dirty="0" err="1"/>
              <a:t>Smyrna</a:t>
            </a:r>
            <a:r>
              <a:rPr lang="tr-TR" sz="1400" dirty="0"/>
              <a:t> yerleşmesi bu bölgede bulunuyor.</a:t>
            </a:r>
          </a:p>
        </p:txBody>
      </p:sp>
      <p:sp>
        <p:nvSpPr>
          <p:cNvPr id="3" name="Dikdörtgen 2"/>
          <p:cNvSpPr/>
          <p:nvPr/>
        </p:nvSpPr>
        <p:spPr>
          <a:xfrm>
            <a:off x="323850" y="3416801"/>
            <a:ext cx="3024014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1400" dirty="0"/>
              <a:t>Planlama kararları açısından Turan bölgesinde turizme dayalı kullanımlar, </a:t>
            </a:r>
            <a:r>
              <a:rPr lang="tr-TR" sz="1400" dirty="0" err="1"/>
              <a:t>Salhane'de</a:t>
            </a:r>
            <a:r>
              <a:rPr lang="tr-TR" sz="1400" dirty="0"/>
              <a:t> kamu binaları, merkezi iş alanları, alışveriş ve eğlence tesisleri, liman gerisinde ise turizm ticaret alanı ve özel planlama alanları yer alıyor. </a:t>
            </a:r>
            <a:br>
              <a:rPr lang="tr-TR" sz="1400" dirty="0"/>
            </a:br>
            <a:r>
              <a:rPr lang="tr-TR" sz="1400" dirty="0"/>
              <a:t/>
            </a:r>
            <a:br>
              <a:rPr lang="tr-TR" sz="1400" dirty="0"/>
            </a:br>
            <a:r>
              <a:rPr lang="tr-TR" sz="1400" dirty="0"/>
              <a:t>Bu bölge, kentin yeni ve dünyaya açık iş merkezi olarak gelişecek. Kurvaziyer limanının bu bölgede yapılacak olması kıyıya ayrı bir kimlik verecek. Tasarım çalışmaları da bu veriler ışığında geliştirildi</a:t>
            </a:r>
            <a:r>
              <a:rPr lang="tr-TR" sz="1400" dirty="0" smtClean="0"/>
              <a:t>.</a:t>
            </a:r>
            <a:endParaRPr lang="tr-TR" sz="1400" dirty="0"/>
          </a:p>
        </p:txBody>
      </p:sp>
      <p:pic>
        <p:nvPicPr>
          <p:cNvPr id="10" name="Picture 2" descr="S:\Kentsel_Donusum\son render\6.6.13\BAYRAKLI_001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347864" y="3488502"/>
            <a:ext cx="5400278" cy="3038966"/>
          </a:xfrm>
          <a:noFill/>
        </p:spPr>
      </p:pic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3A99AB3-FAB3-4B65-B797-A63DD808C53F}" type="slidenum">
              <a:rPr lang="tr-TR" smtClean="0"/>
              <a:pPr>
                <a:defRPr/>
              </a:pPr>
              <a:t>16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89965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Dikdörtgen"/>
          <p:cNvSpPr/>
          <p:nvPr/>
        </p:nvSpPr>
        <p:spPr>
          <a:xfrm>
            <a:off x="3382714" y="980728"/>
            <a:ext cx="5365750" cy="3693319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1313" indent="-341313" algn="ctr">
              <a:spcBef>
                <a:spcPts val="300"/>
              </a:spcBef>
              <a:buClr>
                <a:srgbClr val="000000"/>
              </a:buClr>
              <a:buSzPct val="100000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r>
              <a:rPr lang="tr-TR" sz="32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Urban </a:t>
            </a:r>
            <a:r>
              <a:rPr lang="tr-TR" sz="3200" b="1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Transformation</a:t>
            </a:r>
            <a:endParaRPr lang="tr-TR" sz="32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341313" indent="-341313" algn="ctr">
              <a:spcBef>
                <a:spcPts val="300"/>
              </a:spcBef>
              <a:buClr>
                <a:srgbClr val="000000"/>
              </a:buClr>
              <a:buSzPct val="100000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r>
              <a:rPr lang="tr-TR" sz="3200" b="1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s</a:t>
            </a:r>
            <a:r>
              <a:rPr lang="tr-TR" sz="3200" b="1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hould</a:t>
            </a:r>
            <a:r>
              <a:rPr lang="tr-TR" sz="32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tr-TR" sz="3200" b="1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improve</a:t>
            </a:r>
            <a:r>
              <a:rPr lang="tr-TR" sz="32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endParaRPr lang="tr-TR" sz="32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341313" indent="-341313" algn="ctr">
              <a:spcBef>
                <a:spcPts val="300"/>
              </a:spcBef>
              <a:buClr>
                <a:srgbClr val="000000"/>
              </a:buClr>
              <a:buSzPct val="100000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r>
              <a:rPr lang="tr-TR" sz="32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n</a:t>
            </a:r>
            <a:r>
              <a:rPr lang="tr-TR" sz="32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ot </a:t>
            </a:r>
            <a:r>
              <a:rPr lang="tr-TR" sz="3200" b="1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only</a:t>
            </a:r>
            <a:r>
              <a:rPr lang="tr-TR" sz="32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tr-TR" sz="3200" b="1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the</a:t>
            </a:r>
            <a:r>
              <a:rPr lang="tr-TR" sz="32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tr-TR" sz="3200" b="1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buildings</a:t>
            </a:r>
            <a:r>
              <a:rPr lang="tr-TR" sz="32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;</a:t>
            </a:r>
            <a:endParaRPr lang="tr-TR" sz="32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341313" indent="-341313" algn="ctr">
              <a:spcBef>
                <a:spcPts val="300"/>
              </a:spcBef>
              <a:buClr>
                <a:srgbClr val="000000"/>
              </a:buClr>
              <a:buSzPct val="100000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r>
              <a:rPr lang="tr-TR" sz="32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tr-TR" sz="32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but </a:t>
            </a:r>
            <a:r>
              <a:rPr lang="tr-TR" sz="3200" b="1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also</a:t>
            </a:r>
            <a:r>
              <a:rPr lang="tr-TR" sz="32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tr-TR" sz="3200" b="1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the</a:t>
            </a:r>
            <a:r>
              <a:rPr lang="tr-TR" sz="32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life </a:t>
            </a:r>
            <a:r>
              <a:rPr lang="tr-TR" sz="3200" b="1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conditions</a:t>
            </a:r>
            <a:r>
              <a:rPr lang="tr-TR" sz="32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endParaRPr lang="tr-TR" sz="32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341313" indent="-341313" algn="ctr">
              <a:spcBef>
                <a:spcPts val="300"/>
              </a:spcBef>
              <a:buClr>
                <a:srgbClr val="000000"/>
              </a:buClr>
              <a:buSzPct val="100000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r>
              <a:rPr lang="tr-TR" sz="3200" b="1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continuing</a:t>
            </a:r>
            <a:r>
              <a:rPr lang="tr-TR" sz="32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tr-TR" sz="3200" b="1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within</a:t>
            </a:r>
            <a:r>
              <a:rPr lang="tr-TR" sz="32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tr-TR" sz="3200" b="1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these</a:t>
            </a:r>
            <a:r>
              <a:rPr lang="tr-TR" sz="32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tr-TR" sz="3200" b="1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houses</a:t>
            </a:r>
            <a:r>
              <a:rPr lang="tr-TR" sz="32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.</a:t>
            </a: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411884"/>
            <a:ext cx="2527895" cy="309723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8" name="7 Dikdörtgen"/>
          <p:cNvSpPr/>
          <p:nvPr/>
        </p:nvSpPr>
        <p:spPr>
          <a:xfrm>
            <a:off x="250825" y="5478323"/>
            <a:ext cx="8532813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1313" indent="-341313">
              <a:spcBef>
                <a:spcPts val="300"/>
              </a:spcBef>
              <a:buClr>
                <a:srgbClr val="000000"/>
              </a:buClr>
              <a:buSzPct val="100000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r>
              <a:rPr lang="tr-TR" sz="24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	</a:t>
            </a:r>
            <a:r>
              <a:rPr lang="tr-TR" sz="2400" b="1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Therefore</a:t>
            </a:r>
            <a:r>
              <a:rPr lang="tr-TR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, </a:t>
            </a:r>
            <a:r>
              <a:rPr lang="tr-TR" sz="2400" b="1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we</a:t>
            </a:r>
            <a:r>
              <a:rPr lang="tr-TR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tr-TR" sz="2400" b="1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should</a:t>
            </a:r>
            <a:r>
              <a:rPr lang="tr-TR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tr-TR" sz="2400" b="1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have</a:t>
            </a:r>
            <a:r>
              <a:rPr lang="tr-TR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a </a:t>
            </a:r>
            <a:r>
              <a:rPr lang="tr-TR" sz="2400" b="1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common</a:t>
            </a:r>
            <a:r>
              <a:rPr lang="tr-TR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tr-TR" sz="2400" b="1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target</a:t>
            </a:r>
            <a:r>
              <a:rPr lang="tr-TR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tr-TR" sz="2400" b="1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towards</a:t>
            </a:r>
            <a:r>
              <a:rPr lang="tr-TR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URBAN &amp; SOCIAL TRANSFORMATIONS.</a:t>
            </a:r>
            <a:endParaRPr lang="tr-TR" sz="24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44037" name="Text Box 5"/>
          <p:cNvSpPr txBox="1">
            <a:spLocks noChangeArrowheads="1"/>
          </p:cNvSpPr>
          <p:nvPr/>
        </p:nvSpPr>
        <p:spPr bwMode="auto">
          <a:xfrm>
            <a:off x="323850" y="280988"/>
            <a:ext cx="8496300" cy="461665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tr-TR" sz="2400" b="1" dirty="0" smtClean="0"/>
              <a:t>OUR INNOVATIVE UNDERSTANDINGS – WHAT ?</a:t>
            </a:r>
            <a:endParaRPr lang="tr-TR" sz="2400" b="1" dirty="0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7A60D56-3A9F-4893-8243-1E09CAD2492F}" type="slidenum">
              <a:rPr lang="tr-TR" smtClean="0"/>
              <a:pPr>
                <a:defRPr/>
              </a:pPr>
              <a:t>17</a:t>
            </a:fld>
            <a:endParaRPr lang="tr-TR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Dikdörtgen"/>
          <p:cNvSpPr/>
          <p:nvPr/>
        </p:nvSpPr>
        <p:spPr>
          <a:xfrm>
            <a:off x="251520" y="980728"/>
            <a:ext cx="8568630" cy="53860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0000"/>
              </a:buClr>
              <a:buSzPct val="100000"/>
              <a:buFont typeface="Wingdings" pitchFamily="2" charset="2"/>
              <a:buChar char="Ø"/>
            </a:pPr>
            <a:r>
              <a:rPr lang="tr-TR" sz="2000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Ontime</a:t>
            </a:r>
            <a:r>
              <a:rPr lang="tr-TR" sz="20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tr-TR" sz="2000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sharing</a:t>
            </a:r>
            <a:r>
              <a:rPr lang="tr-TR" sz="20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of </a:t>
            </a:r>
            <a:r>
              <a:rPr lang="tr-TR" sz="2000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reliable</a:t>
            </a:r>
            <a:r>
              <a:rPr lang="tr-TR" sz="20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tr-TR" sz="2000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information</a:t>
            </a:r>
            <a:r>
              <a:rPr lang="tr-TR" sz="20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,</a:t>
            </a:r>
            <a:endParaRPr lang="tr-TR" sz="200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>
              <a:buClr>
                <a:srgbClr val="000000"/>
              </a:buClr>
              <a:buSzPct val="100000"/>
              <a:buFont typeface="Wingdings" pitchFamily="2" charset="2"/>
              <a:buChar char="Ø"/>
            </a:pPr>
            <a:endParaRPr lang="tr-TR" sz="200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>
              <a:buClr>
                <a:srgbClr val="000000"/>
              </a:buClr>
              <a:buSzPct val="100000"/>
              <a:buFont typeface="Wingdings" pitchFamily="2" charset="2"/>
              <a:buChar char="Ø"/>
            </a:pPr>
            <a:r>
              <a:rPr lang="tr-TR" sz="2000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Public</a:t>
            </a:r>
            <a:r>
              <a:rPr lang="tr-TR" sz="20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tr-TR" sz="2000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participation</a:t>
            </a:r>
            <a:r>
              <a:rPr lang="tr-TR" sz="20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tr-TR" sz="2000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to</a:t>
            </a:r>
            <a:r>
              <a:rPr lang="tr-TR" sz="20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tr-TR" sz="2000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the</a:t>
            </a:r>
            <a:r>
              <a:rPr lang="tr-TR" sz="20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tr-TR" sz="2000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project</a:t>
            </a:r>
            <a:r>
              <a:rPr lang="tr-TR" sz="20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,</a:t>
            </a:r>
            <a:endParaRPr lang="tr-TR" sz="200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>
              <a:buClr>
                <a:srgbClr val="000000"/>
              </a:buClr>
              <a:buSzPct val="100000"/>
              <a:buFont typeface="Wingdings" pitchFamily="2" charset="2"/>
              <a:buChar char="Ø"/>
            </a:pPr>
            <a:endParaRPr lang="tr-TR" sz="200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>
              <a:buClr>
                <a:srgbClr val="000000"/>
              </a:buClr>
              <a:buSzPct val="100000"/>
              <a:buFont typeface="Wingdings" pitchFamily="2" charset="2"/>
              <a:buChar char="Ø"/>
            </a:pPr>
            <a:r>
              <a:rPr lang="tr-TR" sz="2000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Determine</a:t>
            </a:r>
            <a:r>
              <a:rPr lang="tr-TR" sz="20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tr-TR" sz="2000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the</a:t>
            </a:r>
            <a:r>
              <a:rPr lang="tr-TR" sz="20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tr-TR" sz="2000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views</a:t>
            </a:r>
            <a:r>
              <a:rPr lang="tr-TR" sz="20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, </a:t>
            </a:r>
            <a:r>
              <a:rPr lang="tr-TR" sz="2000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expectations</a:t>
            </a:r>
            <a:r>
              <a:rPr lang="tr-TR" sz="20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tr-TR" sz="2000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and</a:t>
            </a:r>
            <a:r>
              <a:rPr lang="tr-TR" sz="20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tr-TR" sz="2000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requirements</a:t>
            </a:r>
            <a:r>
              <a:rPr lang="tr-TR" sz="20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of </a:t>
            </a:r>
            <a:r>
              <a:rPr lang="tr-TR" sz="2000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the</a:t>
            </a:r>
            <a:r>
              <a:rPr lang="tr-TR" sz="20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tr-TR" sz="2000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people</a:t>
            </a:r>
            <a:r>
              <a:rPr lang="tr-TR" sz="20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,</a:t>
            </a:r>
          </a:p>
          <a:p>
            <a:pPr>
              <a:buClr>
                <a:srgbClr val="000000"/>
              </a:buClr>
              <a:buSzPct val="100000"/>
              <a:buFont typeface="Wingdings" pitchFamily="2" charset="2"/>
              <a:buChar char="Ø"/>
            </a:pPr>
            <a:endParaRPr lang="tr-TR" sz="200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>
              <a:buClr>
                <a:srgbClr val="000000"/>
              </a:buClr>
              <a:buSzPct val="100000"/>
              <a:buFont typeface="Wingdings" pitchFamily="2" charset="2"/>
              <a:buChar char="Ø"/>
            </a:pPr>
            <a:r>
              <a:rPr lang="tr-TR" sz="2000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Inform</a:t>
            </a:r>
            <a:r>
              <a:rPr lang="tr-TR" sz="20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tr-TR" sz="2000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women</a:t>
            </a:r>
            <a:r>
              <a:rPr lang="tr-TR" sz="20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&amp; </a:t>
            </a:r>
            <a:r>
              <a:rPr lang="tr-TR" sz="2000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children</a:t>
            </a:r>
            <a:r>
              <a:rPr lang="tr-TR" sz="20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&amp; </a:t>
            </a:r>
            <a:r>
              <a:rPr lang="tr-TR" sz="2000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disadvadaged</a:t>
            </a:r>
            <a:r>
              <a:rPr lang="tr-TR" sz="20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tr-TR" sz="2000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people</a:t>
            </a:r>
            <a:r>
              <a:rPr lang="tr-TR" sz="20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(</a:t>
            </a:r>
            <a:r>
              <a:rPr lang="tr-TR" sz="2000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who</a:t>
            </a:r>
            <a:r>
              <a:rPr lang="tr-TR" sz="20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tr-TR" sz="2000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will</a:t>
            </a:r>
            <a:r>
              <a:rPr lang="tr-TR" sz="20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be </a:t>
            </a:r>
          </a:p>
          <a:p>
            <a:pPr>
              <a:buClr>
                <a:srgbClr val="000000"/>
              </a:buClr>
              <a:buSzPct val="100000"/>
            </a:pPr>
            <a:r>
              <a:rPr lang="tr-TR" sz="2000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the</a:t>
            </a:r>
            <a:r>
              <a:rPr lang="tr-TR" sz="20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tr-TR" sz="2000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most</a:t>
            </a:r>
            <a:r>
              <a:rPr lang="tr-TR" sz="20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tr-TR" sz="2000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affected</a:t>
            </a:r>
            <a:r>
              <a:rPr lang="tr-TR" sz="20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tr-TR" sz="2000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groups</a:t>
            </a:r>
            <a:r>
              <a:rPr lang="tr-TR" sz="20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) </a:t>
            </a:r>
            <a:r>
              <a:rPr lang="tr-TR" sz="20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in a </a:t>
            </a:r>
            <a:r>
              <a:rPr lang="tr-TR" sz="2000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detailed</a:t>
            </a:r>
            <a:r>
              <a:rPr lang="tr-TR" sz="20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tr-TR" sz="2000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manner</a:t>
            </a:r>
            <a:r>
              <a:rPr lang="tr-TR" sz="20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on </a:t>
            </a:r>
            <a:r>
              <a:rPr lang="tr-TR" sz="2000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the</a:t>
            </a:r>
            <a:r>
              <a:rPr lang="tr-TR" sz="20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tr-TR" sz="2000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facilities</a:t>
            </a:r>
            <a:r>
              <a:rPr lang="tr-TR" sz="20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tr-TR" sz="2000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after</a:t>
            </a:r>
            <a:r>
              <a:rPr lang="tr-TR" sz="20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tr-TR" sz="2000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the</a:t>
            </a:r>
            <a:r>
              <a:rPr lang="tr-TR" sz="20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tr-TR" sz="2000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transformation</a:t>
            </a:r>
            <a:r>
              <a:rPr lang="tr-TR" sz="20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,</a:t>
            </a:r>
            <a:endParaRPr lang="tr-TR" sz="200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>
              <a:buClr>
                <a:srgbClr val="000000"/>
              </a:buClr>
              <a:buSzPct val="100000"/>
              <a:buFont typeface="Wingdings" pitchFamily="2" charset="2"/>
              <a:buChar char="Ø"/>
            </a:pPr>
            <a:endParaRPr lang="tr-TR" sz="200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>
              <a:buClr>
                <a:srgbClr val="000000"/>
              </a:buClr>
              <a:buSzPct val="100000"/>
              <a:buFont typeface="Wingdings" pitchFamily="2" charset="2"/>
              <a:buChar char="Ø"/>
            </a:pPr>
            <a:r>
              <a:rPr lang="tr-TR" sz="2000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Improve</a:t>
            </a:r>
            <a:r>
              <a:rPr lang="tr-TR" sz="20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tr-TR" sz="2000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the</a:t>
            </a:r>
            <a:r>
              <a:rPr lang="tr-TR" sz="20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tr-TR" sz="2000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social</a:t>
            </a:r>
            <a:r>
              <a:rPr lang="tr-TR" sz="20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tr-TR" sz="2000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infrastucture</a:t>
            </a:r>
            <a:r>
              <a:rPr lang="tr-TR" sz="20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tr-TR" sz="2000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through</a:t>
            </a:r>
            <a:r>
              <a:rPr lang="tr-TR" sz="20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tr-TR" sz="2000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the</a:t>
            </a:r>
            <a:r>
              <a:rPr lang="tr-TR" sz="20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tr-TR" sz="2000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activities</a:t>
            </a:r>
            <a:r>
              <a:rPr lang="tr-TR" sz="20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tr-TR" sz="2000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aiming</a:t>
            </a:r>
            <a:r>
              <a:rPr lang="tr-TR" sz="20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tr-TR" sz="2000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the</a:t>
            </a:r>
            <a:r>
              <a:rPr lang="tr-TR" sz="20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tr-TR" sz="2000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development</a:t>
            </a:r>
            <a:r>
              <a:rPr lang="tr-TR" sz="20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of </a:t>
            </a:r>
            <a:r>
              <a:rPr lang="tr-TR" sz="2000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the</a:t>
            </a:r>
            <a:r>
              <a:rPr lang="tr-TR" sz="20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tr-TR" sz="2000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exconomy</a:t>
            </a:r>
            <a:r>
              <a:rPr lang="tr-TR" sz="20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tr-TR" sz="2000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and</a:t>
            </a:r>
            <a:r>
              <a:rPr lang="tr-TR" sz="20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tr-TR" sz="2000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the</a:t>
            </a:r>
            <a:r>
              <a:rPr lang="tr-TR" sz="20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tr-TR" sz="2000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society</a:t>
            </a:r>
            <a:endParaRPr lang="tr-TR" sz="2000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>
              <a:buClr>
                <a:srgbClr val="000000"/>
              </a:buClr>
              <a:buSzPct val="100000"/>
              <a:buFont typeface="Wingdings" pitchFamily="2" charset="2"/>
              <a:buChar char="Ø"/>
            </a:pPr>
            <a:endParaRPr lang="tr-TR" sz="2000" dirty="0">
              <a:solidFill>
                <a:srgbClr val="16165D"/>
              </a:solidFill>
            </a:endParaRPr>
          </a:p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tr-TR" sz="2800" b="1" dirty="0" err="1" smtClean="0">
                <a:solidFill>
                  <a:srgbClr val="16165D"/>
                </a:solidFill>
              </a:rPr>
              <a:t>via</a:t>
            </a:r>
            <a:endParaRPr lang="tr-TR" sz="2800" b="1" dirty="0" smtClean="0">
              <a:solidFill>
                <a:srgbClr val="16165D"/>
              </a:solidFill>
            </a:endParaRPr>
          </a:p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tr-TR" sz="2400" b="1" dirty="0">
              <a:solidFill>
                <a:srgbClr val="16165D"/>
              </a:solidFill>
            </a:endParaRPr>
          </a:p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tr-TR" sz="2800" b="1" dirty="0" smtClean="0"/>
              <a:t>COMMUNICATION &amp; COMMUNITY CENTERS</a:t>
            </a:r>
            <a:endParaRPr lang="tr-TR" sz="2800" b="1" dirty="0"/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323850" y="280988"/>
            <a:ext cx="8496300" cy="461665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tr-TR" sz="2400" b="1" dirty="0" smtClean="0"/>
              <a:t>OUR INNOVATIVE UNDERSTANDINGS – WHAT ?</a:t>
            </a:r>
            <a:endParaRPr lang="tr-TR" sz="2400" b="1" dirty="0"/>
          </a:p>
        </p:txBody>
      </p:sp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9B46C45-FF8F-4243-B09C-BA17BF6223E7}" type="slidenum">
              <a:rPr lang="tr-TR" smtClean="0"/>
              <a:pPr>
                <a:defRPr/>
              </a:pPr>
              <a:t>18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88701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6" descr="C:\Users\adil_tokay\Desktop\SSSS\cssss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836712"/>
            <a:ext cx="8496300" cy="5616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2636838"/>
            <a:ext cx="1368425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10 Dikdörtgen"/>
          <p:cNvSpPr/>
          <p:nvPr/>
        </p:nvSpPr>
        <p:spPr>
          <a:xfrm>
            <a:off x="2987675" y="1000125"/>
            <a:ext cx="3168650" cy="4013200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r-TR"/>
          </a:p>
        </p:txBody>
      </p:sp>
      <p:sp>
        <p:nvSpPr>
          <p:cNvPr id="13" name="12 Dikdörtgen"/>
          <p:cNvSpPr/>
          <p:nvPr/>
        </p:nvSpPr>
        <p:spPr>
          <a:xfrm>
            <a:off x="6156325" y="3016250"/>
            <a:ext cx="2952750" cy="1997075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r-TR"/>
          </a:p>
        </p:txBody>
      </p:sp>
      <p:sp>
        <p:nvSpPr>
          <p:cNvPr id="14" name="13 Dikdörtgen"/>
          <p:cNvSpPr/>
          <p:nvPr/>
        </p:nvSpPr>
        <p:spPr>
          <a:xfrm>
            <a:off x="6156325" y="1000125"/>
            <a:ext cx="2952750" cy="2016125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r-TR"/>
          </a:p>
        </p:txBody>
      </p:sp>
      <p:sp>
        <p:nvSpPr>
          <p:cNvPr id="15" name="14 Dikdörtgen"/>
          <p:cNvSpPr/>
          <p:nvPr/>
        </p:nvSpPr>
        <p:spPr>
          <a:xfrm>
            <a:off x="0" y="1000125"/>
            <a:ext cx="2987675" cy="4660900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r-TR"/>
          </a:p>
        </p:txBody>
      </p:sp>
      <p:sp>
        <p:nvSpPr>
          <p:cNvPr id="48136" name="Text Box 14"/>
          <p:cNvSpPr txBox="1">
            <a:spLocks noChangeArrowheads="1"/>
          </p:cNvSpPr>
          <p:nvPr/>
        </p:nvSpPr>
        <p:spPr bwMode="auto">
          <a:xfrm>
            <a:off x="323850" y="280988"/>
            <a:ext cx="8496300" cy="461665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tr-TR" sz="2400" b="1" dirty="0" smtClean="0"/>
              <a:t>COMMUNICATION CENTERS (</a:t>
            </a:r>
            <a:r>
              <a:rPr lang="tr-TR" sz="2400" b="1" dirty="0" err="1" smtClean="0"/>
              <a:t>During</a:t>
            </a:r>
            <a:r>
              <a:rPr lang="tr-TR" sz="2400" b="1" dirty="0" smtClean="0"/>
              <a:t> </a:t>
            </a:r>
            <a:r>
              <a:rPr lang="tr-TR" sz="2400" b="1" dirty="0" err="1" smtClean="0"/>
              <a:t>the</a:t>
            </a:r>
            <a:r>
              <a:rPr lang="tr-TR" sz="2400" b="1" dirty="0" smtClean="0"/>
              <a:t> </a:t>
            </a:r>
            <a:r>
              <a:rPr lang="tr-TR" sz="2400" b="1" dirty="0" err="1" smtClean="0"/>
              <a:t>project</a:t>
            </a:r>
            <a:r>
              <a:rPr lang="tr-TR" sz="2400" b="1" dirty="0" smtClean="0"/>
              <a:t>)</a:t>
            </a:r>
            <a:endParaRPr lang="tr-TR" sz="2400" b="1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7A60D56-3A9F-4893-8243-1E09CAD2492F}" type="slidenum">
              <a:rPr lang="tr-TR" smtClean="0"/>
              <a:pPr>
                <a:defRPr/>
              </a:pPr>
              <a:t>19</a:t>
            </a:fld>
            <a:endParaRPr lang="tr-TR"/>
          </a:p>
        </p:txBody>
      </p:sp>
      <p:sp>
        <p:nvSpPr>
          <p:cNvPr id="2" name="Metin kutusu 1"/>
          <p:cNvSpPr txBox="1"/>
          <p:nvPr/>
        </p:nvSpPr>
        <p:spPr>
          <a:xfrm>
            <a:off x="395536" y="5951021"/>
            <a:ext cx="8212826" cy="646331"/>
          </a:xfrm>
          <a:prstGeom prst="rect">
            <a:avLst/>
          </a:prstGeom>
          <a:solidFill>
            <a:schemeClr val="accent1"/>
          </a:solidFill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tr-TR" b="1" dirty="0" smtClean="0"/>
              <a:t>THE MAIN FUNCTION OF THESE CENTER IS TO INFORM PEOPLE LIVING</a:t>
            </a:r>
          </a:p>
          <a:p>
            <a:r>
              <a:rPr lang="tr-TR" b="1" dirty="0" smtClean="0"/>
              <a:t>IN THE AREA ON ANY ISSUE THEY REQUEST TO LEARN. </a:t>
            </a:r>
            <a:endParaRPr lang="tr-TR" b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468313" y="1161256"/>
            <a:ext cx="4789486" cy="5292080"/>
          </a:xfrm>
          <a:prstGeom prst="rect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just">
              <a:lnSpc>
                <a:spcPct val="150000"/>
              </a:lnSpc>
              <a:spcBef>
                <a:spcPts val="375"/>
              </a:spcBef>
              <a:buClrTx/>
              <a:buFontTx/>
              <a:buNone/>
              <a:tabLst>
                <a:tab pos="342900" algn="l"/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  <a:tab pos="10331450" algn="l"/>
                <a:tab pos="10780713" algn="l"/>
              </a:tabLst>
            </a:pPr>
            <a:r>
              <a:rPr lang="tr-TR" dirty="0" smtClean="0">
                <a:solidFill>
                  <a:schemeClr val="tx2">
                    <a:lumMod val="75000"/>
                  </a:schemeClr>
                </a:solidFill>
                <a:cs typeface="Arial" pitchFamily="34" charset="0"/>
              </a:rPr>
              <a:t>As it is </a:t>
            </a:r>
            <a:r>
              <a:rPr lang="tr-TR" dirty="0" err="1" smtClean="0">
                <a:solidFill>
                  <a:schemeClr val="tx2">
                    <a:lumMod val="75000"/>
                  </a:schemeClr>
                </a:solidFill>
                <a:cs typeface="Arial" pitchFamily="34" charset="0"/>
              </a:rPr>
              <a:t>the</a:t>
            </a:r>
            <a:r>
              <a:rPr lang="tr-TR" dirty="0" smtClean="0">
                <a:solidFill>
                  <a:schemeClr val="tx2">
                    <a:lumMod val="75000"/>
                  </a:schemeClr>
                </a:solidFill>
                <a:cs typeface="Arial" pitchFamily="34" charset="0"/>
              </a:rPr>
              <a:t> </a:t>
            </a:r>
            <a:r>
              <a:rPr lang="tr-TR" dirty="0" err="1" smtClean="0">
                <a:solidFill>
                  <a:schemeClr val="tx2">
                    <a:lumMod val="75000"/>
                  </a:schemeClr>
                </a:solidFill>
                <a:cs typeface="Arial" pitchFamily="34" charset="0"/>
              </a:rPr>
              <a:t>case</a:t>
            </a:r>
            <a:r>
              <a:rPr lang="tr-TR" dirty="0" smtClean="0">
                <a:solidFill>
                  <a:schemeClr val="tx2">
                    <a:lumMod val="75000"/>
                  </a:schemeClr>
                </a:solidFill>
                <a:cs typeface="Arial" pitchFamily="34" charset="0"/>
              </a:rPr>
              <a:t> at </a:t>
            </a:r>
            <a:r>
              <a:rPr lang="tr-TR" dirty="0" err="1" smtClean="0">
                <a:solidFill>
                  <a:schemeClr val="tx2">
                    <a:lumMod val="75000"/>
                  </a:schemeClr>
                </a:solidFill>
                <a:cs typeface="Arial" pitchFamily="34" charset="0"/>
              </a:rPr>
              <a:t>most</a:t>
            </a:r>
            <a:r>
              <a:rPr lang="tr-TR" dirty="0" smtClean="0">
                <a:solidFill>
                  <a:schemeClr val="tx2">
                    <a:lumMod val="75000"/>
                  </a:schemeClr>
                </a:solidFill>
                <a:cs typeface="Arial" pitchFamily="34" charset="0"/>
              </a:rPr>
              <a:t> of </a:t>
            </a:r>
            <a:r>
              <a:rPr lang="tr-TR" dirty="0" err="1" smtClean="0">
                <a:solidFill>
                  <a:schemeClr val="tx2">
                    <a:lumMod val="75000"/>
                  </a:schemeClr>
                </a:solidFill>
                <a:cs typeface="Arial" pitchFamily="34" charset="0"/>
              </a:rPr>
              <a:t>the</a:t>
            </a:r>
            <a:r>
              <a:rPr lang="tr-TR" dirty="0" smtClean="0">
                <a:solidFill>
                  <a:schemeClr val="tx2">
                    <a:lumMod val="75000"/>
                  </a:schemeClr>
                </a:solidFill>
                <a:cs typeface="Arial" pitchFamily="34" charset="0"/>
              </a:rPr>
              <a:t> </a:t>
            </a:r>
            <a:r>
              <a:rPr lang="tr-TR" dirty="0" err="1" smtClean="0">
                <a:solidFill>
                  <a:schemeClr val="tx2">
                    <a:lumMod val="75000"/>
                  </a:schemeClr>
                </a:solidFill>
                <a:cs typeface="Arial" pitchFamily="34" charset="0"/>
              </a:rPr>
              <a:t>metropolitan</a:t>
            </a:r>
            <a:r>
              <a:rPr lang="tr-TR" dirty="0" smtClean="0">
                <a:solidFill>
                  <a:schemeClr val="tx2">
                    <a:lumMod val="75000"/>
                  </a:schemeClr>
                </a:solidFill>
                <a:cs typeface="Arial" pitchFamily="34" charset="0"/>
              </a:rPr>
              <a:t> </a:t>
            </a:r>
            <a:r>
              <a:rPr lang="tr-TR" dirty="0" err="1" smtClean="0">
                <a:solidFill>
                  <a:schemeClr val="tx2">
                    <a:lumMod val="75000"/>
                  </a:schemeClr>
                </a:solidFill>
                <a:cs typeface="Arial" pitchFamily="34" charset="0"/>
              </a:rPr>
              <a:t>cities</a:t>
            </a:r>
            <a:r>
              <a:rPr lang="tr-TR" dirty="0" smtClean="0">
                <a:solidFill>
                  <a:schemeClr val="tx2">
                    <a:lumMod val="75000"/>
                  </a:schemeClr>
                </a:solidFill>
                <a:cs typeface="Arial" pitchFamily="34" charset="0"/>
              </a:rPr>
              <a:t>, </a:t>
            </a:r>
            <a:r>
              <a:rPr lang="tr-TR" dirty="0" err="1" smtClean="0">
                <a:solidFill>
                  <a:schemeClr val="tx2">
                    <a:lumMod val="75000"/>
                  </a:schemeClr>
                </a:solidFill>
                <a:cs typeface="Arial" pitchFamily="34" charset="0"/>
              </a:rPr>
              <a:t>Izmir</a:t>
            </a:r>
            <a:r>
              <a:rPr lang="tr-TR" dirty="0" smtClean="0">
                <a:solidFill>
                  <a:schemeClr val="tx2">
                    <a:lumMod val="75000"/>
                  </a:schemeClr>
                </a:solidFill>
                <a:cs typeface="Arial" pitchFamily="34" charset="0"/>
              </a:rPr>
              <a:t> has </a:t>
            </a:r>
            <a:r>
              <a:rPr lang="tr-TR" dirty="0" err="1" smtClean="0">
                <a:solidFill>
                  <a:schemeClr val="tx2">
                    <a:lumMod val="75000"/>
                  </a:schemeClr>
                </a:solidFill>
                <a:cs typeface="Arial" pitchFamily="34" charset="0"/>
              </a:rPr>
              <a:t>also</a:t>
            </a:r>
            <a:r>
              <a:rPr lang="tr-TR" dirty="0" smtClean="0">
                <a:solidFill>
                  <a:schemeClr val="tx2">
                    <a:lumMod val="75000"/>
                  </a:schemeClr>
                </a:solidFill>
                <a:cs typeface="Arial" pitchFamily="34" charset="0"/>
              </a:rPr>
              <a:t> </a:t>
            </a:r>
            <a:r>
              <a:rPr lang="tr-TR" dirty="0" err="1" smtClean="0">
                <a:solidFill>
                  <a:schemeClr val="tx2">
                    <a:lumMod val="75000"/>
                  </a:schemeClr>
                </a:solidFill>
                <a:cs typeface="Arial" pitchFamily="34" charset="0"/>
              </a:rPr>
              <a:t>been</a:t>
            </a:r>
            <a:r>
              <a:rPr lang="tr-TR" dirty="0" smtClean="0">
                <a:solidFill>
                  <a:schemeClr val="tx2">
                    <a:lumMod val="75000"/>
                  </a:schemeClr>
                </a:solidFill>
                <a:cs typeface="Arial" pitchFamily="34" charset="0"/>
              </a:rPr>
              <a:t> </a:t>
            </a:r>
            <a:r>
              <a:rPr lang="tr-TR" dirty="0" err="1" smtClean="0">
                <a:solidFill>
                  <a:schemeClr val="tx2">
                    <a:lumMod val="75000"/>
                  </a:schemeClr>
                </a:solidFill>
                <a:cs typeface="Arial" pitchFamily="34" charset="0"/>
              </a:rPr>
              <a:t>negatively</a:t>
            </a:r>
            <a:r>
              <a:rPr lang="tr-TR" dirty="0" smtClean="0">
                <a:solidFill>
                  <a:schemeClr val="tx2">
                    <a:lumMod val="75000"/>
                  </a:schemeClr>
                </a:solidFill>
                <a:cs typeface="Arial" pitchFamily="34" charset="0"/>
              </a:rPr>
              <a:t> </a:t>
            </a:r>
            <a:r>
              <a:rPr lang="tr-TR" dirty="0" err="1" smtClean="0">
                <a:solidFill>
                  <a:schemeClr val="tx2">
                    <a:lumMod val="75000"/>
                  </a:schemeClr>
                </a:solidFill>
                <a:cs typeface="Arial" pitchFamily="34" charset="0"/>
              </a:rPr>
              <a:t>impacted</a:t>
            </a:r>
            <a:r>
              <a:rPr lang="tr-TR" dirty="0" smtClean="0">
                <a:solidFill>
                  <a:schemeClr val="tx2">
                    <a:lumMod val="75000"/>
                  </a:schemeClr>
                </a:solidFill>
                <a:cs typeface="Arial" pitchFamily="34" charset="0"/>
              </a:rPr>
              <a:t> </a:t>
            </a:r>
            <a:r>
              <a:rPr lang="tr-TR" dirty="0" err="1" smtClean="0">
                <a:solidFill>
                  <a:schemeClr val="tx2">
                    <a:lumMod val="75000"/>
                  </a:schemeClr>
                </a:solidFill>
                <a:cs typeface="Arial" pitchFamily="34" charset="0"/>
              </a:rPr>
              <a:t>from</a:t>
            </a:r>
            <a:r>
              <a:rPr lang="tr-TR" dirty="0" smtClean="0">
                <a:solidFill>
                  <a:schemeClr val="tx2">
                    <a:lumMod val="75000"/>
                  </a:schemeClr>
                </a:solidFill>
                <a:cs typeface="Arial" pitchFamily="34" charset="0"/>
              </a:rPr>
              <a:t> </a:t>
            </a:r>
            <a:r>
              <a:rPr lang="tr-TR" dirty="0" err="1" smtClean="0">
                <a:solidFill>
                  <a:schemeClr val="tx2">
                    <a:lumMod val="75000"/>
                  </a:schemeClr>
                </a:solidFill>
                <a:cs typeface="Arial" pitchFamily="34" charset="0"/>
              </a:rPr>
              <a:t>the</a:t>
            </a:r>
            <a:r>
              <a:rPr lang="tr-TR" dirty="0" smtClean="0">
                <a:solidFill>
                  <a:schemeClr val="tx2">
                    <a:lumMod val="75000"/>
                  </a:schemeClr>
                </a:solidFill>
                <a:cs typeface="Arial" pitchFamily="34" charset="0"/>
              </a:rPr>
              <a:t> </a:t>
            </a:r>
            <a:r>
              <a:rPr lang="tr-TR" dirty="0" err="1" smtClean="0">
                <a:solidFill>
                  <a:schemeClr val="tx2">
                    <a:lumMod val="75000"/>
                  </a:schemeClr>
                </a:solidFill>
                <a:cs typeface="Arial" pitchFamily="34" charset="0"/>
              </a:rPr>
              <a:t>insentive</a:t>
            </a:r>
            <a:r>
              <a:rPr lang="tr-TR" dirty="0" smtClean="0">
                <a:solidFill>
                  <a:schemeClr val="tx2">
                    <a:lumMod val="75000"/>
                  </a:schemeClr>
                </a:solidFill>
                <a:cs typeface="Arial" pitchFamily="34" charset="0"/>
              </a:rPr>
              <a:t> </a:t>
            </a:r>
            <a:r>
              <a:rPr lang="tr-TR" dirty="0" err="1" smtClean="0">
                <a:solidFill>
                  <a:schemeClr val="tx2">
                    <a:lumMod val="75000"/>
                  </a:schemeClr>
                </a:solidFill>
                <a:cs typeface="Arial" pitchFamily="34" charset="0"/>
              </a:rPr>
              <a:t>immigration</a:t>
            </a:r>
            <a:r>
              <a:rPr lang="tr-TR" dirty="0" smtClean="0">
                <a:solidFill>
                  <a:schemeClr val="tx2">
                    <a:lumMod val="75000"/>
                  </a:schemeClr>
                </a:solidFill>
                <a:cs typeface="Arial" pitchFamily="34" charset="0"/>
              </a:rPr>
              <a:t> </a:t>
            </a:r>
            <a:r>
              <a:rPr lang="tr-TR" dirty="0" err="1" smtClean="0">
                <a:solidFill>
                  <a:schemeClr val="tx2">
                    <a:lumMod val="75000"/>
                  </a:schemeClr>
                </a:solidFill>
                <a:cs typeface="Arial" pitchFamily="34" charset="0"/>
              </a:rPr>
              <a:t>occured</a:t>
            </a:r>
            <a:r>
              <a:rPr lang="tr-TR" dirty="0" smtClean="0">
                <a:solidFill>
                  <a:schemeClr val="tx2">
                    <a:lumMod val="75000"/>
                  </a:schemeClr>
                </a:solidFill>
                <a:cs typeface="Arial" pitchFamily="34" charset="0"/>
              </a:rPr>
              <a:t> </a:t>
            </a:r>
            <a:r>
              <a:rPr lang="tr-TR" dirty="0" err="1" smtClean="0">
                <a:solidFill>
                  <a:schemeClr val="tx2">
                    <a:lumMod val="75000"/>
                  </a:schemeClr>
                </a:solidFill>
                <a:cs typeface="Arial" pitchFamily="34" charset="0"/>
              </a:rPr>
              <a:t>during</a:t>
            </a:r>
            <a:r>
              <a:rPr lang="tr-TR" dirty="0" smtClean="0">
                <a:solidFill>
                  <a:schemeClr val="tx2">
                    <a:lumMod val="75000"/>
                  </a:schemeClr>
                </a:solidFill>
                <a:cs typeface="Arial" pitchFamily="34" charset="0"/>
              </a:rPr>
              <a:t> </a:t>
            </a:r>
            <a:r>
              <a:rPr lang="tr-TR" dirty="0" err="1" smtClean="0">
                <a:solidFill>
                  <a:schemeClr val="tx2">
                    <a:lumMod val="75000"/>
                  </a:schemeClr>
                </a:solidFill>
                <a:cs typeface="Arial" pitchFamily="34" charset="0"/>
              </a:rPr>
              <a:t>the</a:t>
            </a:r>
            <a:r>
              <a:rPr lang="tr-TR" dirty="0" smtClean="0">
                <a:solidFill>
                  <a:schemeClr val="tx2">
                    <a:lumMod val="75000"/>
                  </a:schemeClr>
                </a:solidFill>
                <a:cs typeface="Arial" pitchFamily="34" charset="0"/>
              </a:rPr>
              <a:t> </a:t>
            </a:r>
            <a:r>
              <a:rPr lang="tr-TR" dirty="0" err="1" smtClean="0">
                <a:solidFill>
                  <a:schemeClr val="tx2">
                    <a:lumMod val="75000"/>
                  </a:schemeClr>
                </a:solidFill>
                <a:cs typeface="Arial" pitchFamily="34" charset="0"/>
              </a:rPr>
              <a:t>industrialisation</a:t>
            </a:r>
            <a:r>
              <a:rPr lang="tr-TR" dirty="0" smtClean="0">
                <a:solidFill>
                  <a:schemeClr val="tx2">
                    <a:lumMod val="75000"/>
                  </a:schemeClr>
                </a:solidFill>
                <a:cs typeface="Arial" pitchFamily="34" charset="0"/>
              </a:rPr>
              <a:t> </a:t>
            </a:r>
            <a:r>
              <a:rPr lang="tr-TR" dirty="0" err="1" smtClean="0">
                <a:solidFill>
                  <a:schemeClr val="tx2">
                    <a:lumMod val="75000"/>
                  </a:schemeClr>
                </a:solidFill>
                <a:cs typeface="Arial" pitchFamily="34" charset="0"/>
              </a:rPr>
              <a:t>driven</a:t>
            </a:r>
            <a:r>
              <a:rPr lang="tr-TR" dirty="0" smtClean="0">
                <a:solidFill>
                  <a:schemeClr val="tx2">
                    <a:lumMod val="75000"/>
                  </a:schemeClr>
                </a:solidFill>
                <a:cs typeface="Arial" pitchFamily="34" charset="0"/>
              </a:rPr>
              <a:t> </a:t>
            </a:r>
            <a:r>
              <a:rPr lang="tr-TR" dirty="0" err="1" smtClean="0">
                <a:solidFill>
                  <a:schemeClr val="tx2">
                    <a:lumMod val="75000"/>
                  </a:schemeClr>
                </a:solidFill>
                <a:cs typeface="Arial" pitchFamily="34" charset="0"/>
              </a:rPr>
              <a:t>urbanisation</a:t>
            </a:r>
            <a:r>
              <a:rPr lang="tr-TR" dirty="0" smtClean="0">
                <a:solidFill>
                  <a:schemeClr val="tx2">
                    <a:lumMod val="75000"/>
                  </a:schemeClr>
                </a:solidFill>
                <a:cs typeface="Arial" pitchFamily="34" charset="0"/>
              </a:rPr>
              <a:t> </a:t>
            </a:r>
            <a:r>
              <a:rPr lang="tr-TR" dirty="0" err="1" smtClean="0">
                <a:solidFill>
                  <a:schemeClr val="tx2">
                    <a:lumMod val="75000"/>
                  </a:schemeClr>
                </a:solidFill>
                <a:cs typeface="Arial" pitchFamily="34" charset="0"/>
              </a:rPr>
              <a:t>period</a:t>
            </a:r>
            <a:r>
              <a:rPr lang="tr-TR" dirty="0" smtClean="0">
                <a:solidFill>
                  <a:schemeClr val="tx2">
                    <a:lumMod val="75000"/>
                  </a:schemeClr>
                </a:solidFill>
                <a:cs typeface="Arial" pitchFamily="34" charset="0"/>
              </a:rPr>
              <a:t>.</a:t>
            </a:r>
          </a:p>
          <a:p>
            <a:pPr algn="just">
              <a:lnSpc>
                <a:spcPct val="150000"/>
              </a:lnSpc>
              <a:spcBef>
                <a:spcPts val="375"/>
              </a:spcBef>
              <a:tabLst>
                <a:tab pos="342900" algn="l"/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  <a:tab pos="10331450" algn="l"/>
                <a:tab pos="10780713" algn="l"/>
              </a:tabLst>
            </a:pPr>
            <a:r>
              <a:rPr lang="tr-TR" sz="2000" b="1" dirty="0">
                <a:solidFill>
                  <a:schemeClr val="tx2">
                    <a:lumMod val="75000"/>
                  </a:schemeClr>
                </a:solidFill>
                <a:cs typeface="Arial" pitchFamily="34" charset="0"/>
              </a:rPr>
              <a:t>1970 (1.5 </a:t>
            </a:r>
            <a:r>
              <a:rPr lang="tr-TR" sz="2000" b="1" dirty="0" err="1">
                <a:solidFill>
                  <a:schemeClr val="tx2">
                    <a:lumMod val="75000"/>
                  </a:schemeClr>
                </a:solidFill>
                <a:cs typeface="Arial" pitchFamily="34" charset="0"/>
              </a:rPr>
              <a:t>million</a:t>
            </a:r>
            <a:r>
              <a:rPr lang="tr-TR" sz="2000" b="1" dirty="0">
                <a:solidFill>
                  <a:schemeClr val="tx2">
                    <a:lumMod val="75000"/>
                  </a:schemeClr>
                </a:solidFill>
                <a:cs typeface="Arial" pitchFamily="34" charset="0"/>
              </a:rPr>
              <a:t>) &amp; 2013 (4.0 </a:t>
            </a:r>
            <a:r>
              <a:rPr lang="tr-TR" sz="2000" b="1" dirty="0" err="1">
                <a:solidFill>
                  <a:schemeClr val="tx2">
                    <a:lumMod val="75000"/>
                  </a:schemeClr>
                </a:solidFill>
                <a:cs typeface="Arial" pitchFamily="34" charset="0"/>
              </a:rPr>
              <a:t>million</a:t>
            </a:r>
            <a:r>
              <a:rPr lang="tr-TR" sz="2000" b="1" dirty="0">
                <a:solidFill>
                  <a:schemeClr val="tx2">
                    <a:lumMod val="75000"/>
                  </a:schemeClr>
                </a:solidFill>
                <a:cs typeface="Arial" pitchFamily="34" charset="0"/>
              </a:rPr>
              <a:t>)</a:t>
            </a:r>
          </a:p>
          <a:p>
            <a:pPr algn="just">
              <a:lnSpc>
                <a:spcPct val="150000"/>
              </a:lnSpc>
              <a:spcBef>
                <a:spcPts val="375"/>
              </a:spcBef>
              <a:buClrTx/>
              <a:buFontTx/>
              <a:buNone/>
              <a:tabLst>
                <a:tab pos="342900" algn="l"/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  <a:tab pos="10331450" algn="l"/>
                <a:tab pos="10780713" algn="l"/>
              </a:tabLst>
            </a:pPr>
            <a:r>
              <a:rPr lang="tr-TR" dirty="0" smtClean="0">
                <a:solidFill>
                  <a:schemeClr val="tx2">
                    <a:lumMod val="75000"/>
                  </a:schemeClr>
                </a:solidFill>
                <a:cs typeface="Arial" pitchFamily="34" charset="0"/>
              </a:rPr>
              <a:t>As a </a:t>
            </a:r>
            <a:r>
              <a:rPr lang="tr-TR" dirty="0" err="1" smtClean="0">
                <a:solidFill>
                  <a:schemeClr val="tx2">
                    <a:lumMod val="75000"/>
                  </a:schemeClr>
                </a:solidFill>
                <a:cs typeface="Arial" pitchFamily="34" charset="0"/>
              </a:rPr>
              <a:t>consequence</a:t>
            </a:r>
            <a:r>
              <a:rPr lang="tr-TR" dirty="0" smtClean="0">
                <a:solidFill>
                  <a:schemeClr val="tx2">
                    <a:lumMod val="75000"/>
                  </a:schemeClr>
                </a:solidFill>
                <a:cs typeface="Arial" pitchFamily="34" charset="0"/>
              </a:rPr>
              <a:t> of </a:t>
            </a:r>
            <a:r>
              <a:rPr lang="tr-TR" dirty="0" err="1" smtClean="0">
                <a:solidFill>
                  <a:schemeClr val="tx2">
                    <a:lumMod val="75000"/>
                  </a:schemeClr>
                </a:solidFill>
                <a:cs typeface="Arial" pitchFamily="34" charset="0"/>
              </a:rPr>
              <a:t>uncontrollable</a:t>
            </a:r>
            <a:r>
              <a:rPr lang="tr-TR" dirty="0" smtClean="0">
                <a:solidFill>
                  <a:schemeClr val="tx2">
                    <a:lumMod val="75000"/>
                  </a:schemeClr>
                </a:solidFill>
                <a:cs typeface="Arial" pitchFamily="34" charset="0"/>
              </a:rPr>
              <a:t> </a:t>
            </a:r>
            <a:r>
              <a:rPr lang="tr-TR" dirty="0" err="1" smtClean="0">
                <a:solidFill>
                  <a:schemeClr val="tx2">
                    <a:lumMod val="75000"/>
                  </a:schemeClr>
                </a:solidFill>
                <a:cs typeface="Arial" pitchFamily="34" charset="0"/>
              </a:rPr>
              <a:t>growing</a:t>
            </a:r>
            <a:r>
              <a:rPr lang="tr-TR" dirty="0" smtClean="0">
                <a:solidFill>
                  <a:schemeClr val="tx2">
                    <a:lumMod val="75000"/>
                  </a:schemeClr>
                </a:solidFill>
                <a:cs typeface="Arial" pitchFamily="34" charset="0"/>
              </a:rPr>
              <a:t>, </a:t>
            </a:r>
            <a:r>
              <a:rPr lang="tr-TR" dirty="0" err="1" smtClean="0">
                <a:solidFill>
                  <a:schemeClr val="tx2">
                    <a:lumMod val="75000"/>
                  </a:schemeClr>
                </a:solidFill>
                <a:cs typeface="Arial" pitchFamily="34" charset="0"/>
              </a:rPr>
              <a:t>we</a:t>
            </a:r>
            <a:r>
              <a:rPr lang="tr-TR" dirty="0" smtClean="0">
                <a:solidFill>
                  <a:schemeClr val="tx2">
                    <a:lumMod val="75000"/>
                  </a:schemeClr>
                </a:solidFill>
                <a:cs typeface="Arial" pitchFamily="34" charset="0"/>
              </a:rPr>
              <a:t> </a:t>
            </a:r>
            <a:r>
              <a:rPr lang="tr-TR" dirty="0" err="1" smtClean="0">
                <a:solidFill>
                  <a:schemeClr val="tx2">
                    <a:lumMod val="75000"/>
                  </a:schemeClr>
                </a:solidFill>
                <a:cs typeface="Arial" pitchFamily="34" charset="0"/>
              </a:rPr>
              <a:t>encountered</a:t>
            </a:r>
            <a:r>
              <a:rPr lang="tr-TR" dirty="0" smtClean="0">
                <a:solidFill>
                  <a:schemeClr val="tx2">
                    <a:lumMod val="75000"/>
                  </a:schemeClr>
                </a:solidFill>
                <a:cs typeface="Arial" pitchFamily="34" charset="0"/>
              </a:rPr>
              <a:t> an </a:t>
            </a:r>
            <a:r>
              <a:rPr lang="tr-TR" dirty="0" err="1" smtClean="0">
                <a:solidFill>
                  <a:schemeClr val="tx2">
                    <a:lumMod val="75000"/>
                  </a:schemeClr>
                </a:solidFill>
                <a:cs typeface="Arial" pitchFamily="34" charset="0"/>
              </a:rPr>
              <a:t>increasing</a:t>
            </a:r>
            <a:r>
              <a:rPr lang="tr-TR" dirty="0" smtClean="0">
                <a:solidFill>
                  <a:schemeClr val="tx2">
                    <a:lumMod val="75000"/>
                  </a:schemeClr>
                </a:solidFill>
                <a:cs typeface="Arial" pitchFamily="34" charset="0"/>
              </a:rPr>
              <a:t> </a:t>
            </a:r>
            <a:r>
              <a:rPr lang="tr-TR" dirty="0" err="1" smtClean="0">
                <a:solidFill>
                  <a:schemeClr val="tx2">
                    <a:lumMod val="75000"/>
                  </a:schemeClr>
                </a:solidFill>
                <a:cs typeface="Arial" pitchFamily="34" charset="0"/>
              </a:rPr>
              <a:t>population</a:t>
            </a:r>
            <a:r>
              <a:rPr lang="tr-TR" dirty="0" smtClean="0">
                <a:solidFill>
                  <a:schemeClr val="tx2">
                    <a:lumMod val="75000"/>
                  </a:schemeClr>
                </a:solidFill>
                <a:cs typeface="Arial" pitchFamily="34" charset="0"/>
              </a:rPr>
              <a:t> </a:t>
            </a:r>
            <a:r>
              <a:rPr lang="tr-TR" dirty="0" err="1" smtClean="0">
                <a:solidFill>
                  <a:schemeClr val="tx2">
                    <a:lumMod val="75000"/>
                  </a:schemeClr>
                </a:solidFill>
                <a:cs typeface="Arial" pitchFamily="34" charset="0"/>
              </a:rPr>
              <a:t>and</a:t>
            </a:r>
            <a:r>
              <a:rPr lang="tr-TR" dirty="0" smtClean="0">
                <a:solidFill>
                  <a:schemeClr val="tx2">
                    <a:lumMod val="75000"/>
                  </a:schemeClr>
                </a:solidFill>
                <a:cs typeface="Arial" pitchFamily="34" charset="0"/>
              </a:rPr>
              <a:t> </a:t>
            </a:r>
            <a:r>
              <a:rPr lang="tr-TR" dirty="0" err="1" smtClean="0">
                <a:solidFill>
                  <a:schemeClr val="tx2">
                    <a:lumMod val="75000"/>
                  </a:schemeClr>
                </a:solidFill>
                <a:cs typeface="Arial" pitchFamily="34" charset="0"/>
              </a:rPr>
              <a:t>lack</a:t>
            </a:r>
            <a:r>
              <a:rPr lang="tr-TR" dirty="0" smtClean="0">
                <a:solidFill>
                  <a:schemeClr val="tx2">
                    <a:lumMod val="75000"/>
                  </a:schemeClr>
                </a:solidFill>
                <a:cs typeface="Arial" pitchFamily="34" charset="0"/>
              </a:rPr>
              <a:t> of </a:t>
            </a:r>
            <a:r>
              <a:rPr lang="tr-TR" dirty="0" err="1" smtClean="0">
                <a:solidFill>
                  <a:schemeClr val="tx2">
                    <a:lumMod val="75000"/>
                  </a:schemeClr>
                </a:solidFill>
                <a:cs typeface="Arial" pitchFamily="34" charset="0"/>
              </a:rPr>
              <a:t>housing</a:t>
            </a:r>
            <a:r>
              <a:rPr lang="tr-TR" dirty="0" smtClean="0">
                <a:solidFill>
                  <a:schemeClr val="tx2">
                    <a:lumMod val="75000"/>
                  </a:schemeClr>
                </a:solidFill>
                <a:cs typeface="Arial" pitchFamily="34" charset="0"/>
              </a:rPr>
              <a:t>, </a:t>
            </a:r>
            <a:r>
              <a:rPr lang="tr-TR" dirty="0" err="1" smtClean="0">
                <a:solidFill>
                  <a:schemeClr val="tx2">
                    <a:lumMod val="75000"/>
                  </a:schemeClr>
                </a:solidFill>
                <a:cs typeface="Arial" pitchFamily="34" charset="0"/>
              </a:rPr>
              <a:t>respectively</a:t>
            </a:r>
            <a:r>
              <a:rPr lang="tr-TR" dirty="0" smtClean="0">
                <a:solidFill>
                  <a:schemeClr val="tx2">
                    <a:lumMod val="75000"/>
                  </a:schemeClr>
                </a:solidFill>
                <a:cs typeface="Arial" pitchFamily="34" charset="0"/>
              </a:rPr>
              <a:t>. </a:t>
            </a:r>
            <a:r>
              <a:rPr lang="tr-TR" dirty="0" err="1" smtClean="0">
                <a:solidFill>
                  <a:schemeClr val="tx2">
                    <a:lumMod val="75000"/>
                  </a:schemeClr>
                </a:solidFill>
                <a:cs typeface="Arial" pitchFamily="34" charset="0"/>
              </a:rPr>
              <a:t>The</a:t>
            </a:r>
            <a:r>
              <a:rPr lang="tr-TR" dirty="0" smtClean="0">
                <a:solidFill>
                  <a:schemeClr val="tx2">
                    <a:lumMod val="75000"/>
                  </a:schemeClr>
                </a:solidFill>
                <a:cs typeface="Arial" pitchFamily="34" charset="0"/>
              </a:rPr>
              <a:t> </a:t>
            </a:r>
            <a:r>
              <a:rPr lang="tr-TR" dirty="0" err="1" smtClean="0">
                <a:solidFill>
                  <a:schemeClr val="tx2">
                    <a:lumMod val="75000"/>
                  </a:schemeClr>
                </a:solidFill>
                <a:cs typeface="Arial" pitchFamily="34" charset="0"/>
              </a:rPr>
              <a:t>result</a:t>
            </a:r>
            <a:r>
              <a:rPr lang="tr-TR" dirty="0" smtClean="0">
                <a:solidFill>
                  <a:schemeClr val="tx2">
                    <a:lumMod val="75000"/>
                  </a:schemeClr>
                </a:solidFill>
                <a:cs typeface="Arial" pitchFamily="34" charset="0"/>
              </a:rPr>
              <a:t> has </a:t>
            </a:r>
            <a:r>
              <a:rPr lang="tr-TR" dirty="0" err="1" smtClean="0">
                <a:solidFill>
                  <a:schemeClr val="tx2">
                    <a:lumMod val="75000"/>
                  </a:schemeClr>
                </a:solidFill>
                <a:cs typeface="Arial" pitchFamily="34" charset="0"/>
              </a:rPr>
              <a:t>been</a:t>
            </a:r>
            <a:r>
              <a:rPr lang="tr-TR" dirty="0" smtClean="0">
                <a:solidFill>
                  <a:schemeClr val="tx2">
                    <a:lumMod val="75000"/>
                  </a:schemeClr>
                </a:solidFill>
                <a:cs typeface="Arial" pitchFamily="34" charset="0"/>
              </a:rPr>
              <a:t> illegal </a:t>
            </a:r>
            <a:r>
              <a:rPr lang="tr-TR" dirty="0" err="1" smtClean="0">
                <a:solidFill>
                  <a:schemeClr val="tx2">
                    <a:lumMod val="75000"/>
                  </a:schemeClr>
                </a:solidFill>
                <a:cs typeface="Arial" pitchFamily="34" charset="0"/>
              </a:rPr>
              <a:t>primitive</a:t>
            </a:r>
            <a:r>
              <a:rPr lang="tr-TR" dirty="0" smtClean="0">
                <a:solidFill>
                  <a:schemeClr val="tx2">
                    <a:lumMod val="75000"/>
                  </a:schemeClr>
                </a:solidFill>
                <a:cs typeface="Arial" pitchFamily="34" charset="0"/>
              </a:rPr>
              <a:t> </a:t>
            </a:r>
            <a:r>
              <a:rPr lang="tr-TR" dirty="0" err="1" smtClean="0">
                <a:solidFill>
                  <a:schemeClr val="tx2">
                    <a:lumMod val="75000"/>
                  </a:schemeClr>
                </a:solidFill>
                <a:cs typeface="Arial" pitchFamily="34" charset="0"/>
              </a:rPr>
              <a:t>buildings</a:t>
            </a:r>
            <a:r>
              <a:rPr lang="tr-TR" dirty="0" smtClean="0">
                <a:solidFill>
                  <a:schemeClr val="tx2">
                    <a:lumMod val="75000"/>
                  </a:schemeClr>
                </a:solidFill>
                <a:cs typeface="Arial" pitchFamily="34" charset="0"/>
              </a:rPr>
              <a:t> (</a:t>
            </a:r>
            <a:r>
              <a:rPr lang="tr-TR" dirty="0" err="1" smtClean="0">
                <a:solidFill>
                  <a:schemeClr val="tx2">
                    <a:lumMod val="75000"/>
                  </a:schemeClr>
                </a:solidFill>
                <a:cs typeface="Arial" pitchFamily="34" charset="0"/>
              </a:rPr>
              <a:t>no</a:t>
            </a:r>
            <a:r>
              <a:rPr lang="tr-TR" dirty="0" smtClean="0">
                <a:solidFill>
                  <a:schemeClr val="tx2">
                    <a:lumMod val="75000"/>
                  </a:schemeClr>
                </a:solidFill>
                <a:cs typeface="Arial" pitchFamily="34" charset="0"/>
              </a:rPr>
              <a:t> legal </a:t>
            </a:r>
            <a:r>
              <a:rPr lang="tr-TR" dirty="0" err="1" smtClean="0">
                <a:solidFill>
                  <a:schemeClr val="tx2">
                    <a:lumMod val="75000"/>
                  </a:schemeClr>
                </a:solidFill>
                <a:cs typeface="Arial" pitchFamily="34" charset="0"/>
              </a:rPr>
              <a:t>permission</a:t>
            </a:r>
            <a:r>
              <a:rPr lang="tr-TR" dirty="0" smtClean="0">
                <a:solidFill>
                  <a:schemeClr val="tx2">
                    <a:lumMod val="75000"/>
                  </a:schemeClr>
                </a:solidFill>
                <a:cs typeface="Arial" pitchFamily="34" charset="0"/>
              </a:rPr>
              <a:t> &amp; </a:t>
            </a:r>
            <a:r>
              <a:rPr lang="tr-TR" dirty="0" err="1" smtClean="0">
                <a:solidFill>
                  <a:schemeClr val="tx2">
                    <a:lumMod val="75000"/>
                  </a:schemeClr>
                </a:solidFill>
                <a:cs typeface="Arial" pitchFamily="34" charset="0"/>
              </a:rPr>
              <a:t>no</a:t>
            </a:r>
            <a:r>
              <a:rPr lang="tr-TR" dirty="0" smtClean="0">
                <a:solidFill>
                  <a:schemeClr val="tx2">
                    <a:lumMod val="75000"/>
                  </a:schemeClr>
                </a:solidFill>
                <a:cs typeface="Arial" pitchFamily="34" charset="0"/>
              </a:rPr>
              <a:t> </a:t>
            </a:r>
            <a:r>
              <a:rPr lang="tr-TR" dirty="0" err="1" smtClean="0">
                <a:solidFill>
                  <a:schemeClr val="tx2">
                    <a:lumMod val="75000"/>
                  </a:schemeClr>
                </a:solidFill>
                <a:cs typeface="Arial" pitchFamily="34" charset="0"/>
              </a:rPr>
              <a:t>technical</a:t>
            </a:r>
            <a:r>
              <a:rPr lang="tr-TR" dirty="0" smtClean="0">
                <a:solidFill>
                  <a:schemeClr val="tx2">
                    <a:lumMod val="75000"/>
                  </a:schemeClr>
                </a:solidFill>
                <a:cs typeface="Arial" pitchFamily="34" charset="0"/>
              </a:rPr>
              <a:t> </a:t>
            </a:r>
            <a:r>
              <a:rPr lang="tr-TR" dirty="0" err="1" smtClean="0">
                <a:solidFill>
                  <a:schemeClr val="tx2">
                    <a:lumMod val="75000"/>
                  </a:schemeClr>
                </a:solidFill>
                <a:cs typeface="Arial" pitchFamily="34" charset="0"/>
              </a:rPr>
              <a:t>inspection</a:t>
            </a:r>
            <a:r>
              <a:rPr lang="tr-TR" dirty="0" smtClean="0">
                <a:solidFill>
                  <a:schemeClr val="tx2">
                    <a:lumMod val="75000"/>
                  </a:schemeClr>
                </a:solidFill>
                <a:cs typeface="Arial" pitchFamily="34" charset="0"/>
              </a:rPr>
              <a:t>) </a:t>
            </a:r>
            <a:r>
              <a:rPr lang="tr-TR" dirty="0" err="1" smtClean="0">
                <a:solidFill>
                  <a:schemeClr val="tx2">
                    <a:lumMod val="75000"/>
                  </a:schemeClr>
                </a:solidFill>
                <a:cs typeface="Arial" pitchFamily="34" charset="0"/>
              </a:rPr>
              <a:t>and</a:t>
            </a:r>
            <a:r>
              <a:rPr lang="tr-TR" dirty="0" smtClean="0">
                <a:solidFill>
                  <a:schemeClr val="tx2">
                    <a:lumMod val="75000"/>
                  </a:schemeClr>
                </a:solidFill>
                <a:cs typeface="Arial" pitchFamily="34" charset="0"/>
              </a:rPr>
              <a:t>  </a:t>
            </a:r>
            <a:r>
              <a:rPr lang="tr-TR" dirty="0" err="1" smtClean="0">
                <a:solidFill>
                  <a:schemeClr val="tx2">
                    <a:lumMod val="75000"/>
                  </a:schemeClr>
                </a:solidFill>
                <a:cs typeface="Arial" pitchFamily="34" charset="0"/>
              </a:rPr>
              <a:t>discriminated</a:t>
            </a:r>
            <a:r>
              <a:rPr lang="tr-TR" dirty="0" smtClean="0">
                <a:solidFill>
                  <a:schemeClr val="tx2">
                    <a:lumMod val="75000"/>
                  </a:schemeClr>
                </a:solidFill>
                <a:cs typeface="Arial" pitchFamily="34" charset="0"/>
              </a:rPr>
              <a:t> </a:t>
            </a:r>
            <a:r>
              <a:rPr lang="tr-TR" dirty="0" err="1" smtClean="0">
                <a:solidFill>
                  <a:schemeClr val="tx2">
                    <a:lumMod val="75000"/>
                  </a:schemeClr>
                </a:solidFill>
                <a:cs typeface="Arial" pitchFamily="34" charset="0"/>
              </a:rPr>
              <a:t>poor</a:t>
            </a:r>
            <a:r>
              <a:rPr lang="tr-TR" dirty="0" smtClean="0">
                <a:solidFill>
                  <a:schemeClr val="tx2">
                    <a:lumMod val="75000"/>
                  </a:schemeClr>
                </a:solidFill>
                <a:cs typeface="Arial" pitchFamily="34" charset="0"/>
              </a:rPr>
              <a:t> urban </a:t>
            </a:r>
            <a:r>
              <a:rPr lang="tr-TR" dirty="0" err="1" smtClean="0">
                <a:solidFill>
                  <a:schemeClr val="tx2">
                    <a:lumMod val="75000"/>
                  </a:schemeClr>
                </a:solidFill>
                <a:cs typeface="Arial" pitchFamily="34" charset="0"/>
              </a:rPr>
              <a:t>regions</a:t>
            </a:r>
            <a:r>
              <a:rPr lang="tr-TR" dirty="0" smtClean="0">
                <a:solidFill>
                  <a:schemeClr val="tx2">
                    <a:lumMod val="75000"/>
                  </a:schemeClr>
                </a:solidFill>
                <a:cs typeface="Arial" pitchFamily="34" charset="0"/>
              </a:rPr>
              <a:t>. </a:t>
            </a:r>
          </a:p>
        </p:txBody>
      </p:sp>
      <p:pic>
        <p:nvPicPr>
          <p:cNvPr id="21506" name="Picture 2" descr="http://www.damlapinar.com/index_bestanden/kamyon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5486400" y="1130424"/>
            <a:ext cx="3352799" cy="2514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508" name="Picture 4" descr="Gecekondu_ankara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5508104" y="3938736"/>
            <a:ext cx="3352800" cy="2514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2" descr="C:\Documents and Settings\Turan_Dilek\Desktop\copluk\internetten indirilenlenler\ibb_logo(WmfFormatında)(1).wmf"/>
          <p:cNvPicPr>
            <a:picLocks noChangeAspect="1" noChangeArrowheads="1"/>
          </p:cNvPicPr>
          <p:nvPr/>
        </p:nvPicPr>
        <p:blipFill>
          <a:blip r:embed="rId5" cstate="screen">
            <a:lum bright="100000"/>
          </a:blip>
          <a:srcRect/>
          <a:stretch>
            <a:fillRect/>
          </a:stretch>
        </p:blipFill>
        <p:spPr bwMode="auto">
          <a:xfrm>
            <a:off x="74768" y="1"/>
            <a:ext cx="687232" cy="762000"/>
          </a:xfrm>
          <a:prstGeom prst="rect">
            <a:avLst/>
          </a:prstGeom>
          <a:noFill/>
        </p:spPr>
      </p:pic>
      <p:sp>
        <p:nvSpPr>
          <p:cNvPr id="12" name="11 Dikdörtgen"/>
          <p:cNvSpPr/>
          <p:nvPr/>
        </p:nvSpPr>
        <p:spPr>
          <a:xfrm>
            <a:off x="6019800" y="457200"/>
            <a:ext cx="31242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tr-TR" sz="1400" dirty="0" smtClean="0">
                <a:solidFill>
                  <a:schemeClr val="bg1"/>
                </a:solidFill>
                <a:latin typeface="Brush Script Std" pitchFamily="66" charset="0"/>
                <a:cs typeface="Arial" pitchFamily="34" charset="0"/>
              </a:rPr>
              <a:t>Kentsel Dönüşüm Dairesi Başkanlığı</a:t>
            </a:r>
            <a:endParaRPr lang="tr-TR" sz="1400" dirty="0">
              <a:solidFill>
                <a:schemeClr val="bg1"/>
              </a:solidFill>
              <a:latin typeface="Brush Script Std" pitchFamily="66" charset="0"/>
            </a:endParaRPr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418384" y="149731"/>
            <a:ext cx="8330080" cy="830997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tr-TR" sz="2400" b="1" dirty="0" smtClean="0"/>
              <a:t>CITY OF IZMIR: A ROLE MODEL IN </a:t>
            </a:r>
          </a:p>
          <a:p>
            <a:pPr algn="ctr" eaLnBrk="1" hangingPunct="1"/>
            <a:r>
              <a:rPr lang="tr-TR" sz="2400" b="1" dirty="0" smtClean="0"/>
              <a:t>INNOVATIVE URBAN TRANSFORMATION</a:t>
            </a:r>
            <a:endParaRPr lang="tr-TR" sz="2400" b="1" dirty="0"/>
          </a:p>
        </p:txBody>
      </p:sp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9B46C45-FF8F-4243-B09C-BA17BF6223E7}" type="slidenum">
              <a:rPr lang="tr-TR" smtClean="0"/>
              <a:pPr>
                <a:defRPr/>
              </a:pPr>
              <a:t>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13363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1 Metin kutusu"/>
          <p:cNvSpPr txBox="1">
            <a:spLocks noChangeArrowheads="1"/>
          </p:cNvSpPr>
          <p:nvPr/>
        </p:nvSpPr>
        <p:spPr bwMode="auto">
          <a:xfrm>
            <a:off x="2411413" y="0"/>
            <a:ext cx="571658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tr-TR" sz="2400" b="1" u="sng" dirty="0">
                <a:solidFill>
                  <a:schemeClr val="bg1"/>
                </a:solidFill>
                <a:latin typeface="Century Gothic" pitchFamily="34" charset="0"/>
              </a:rPr>
              <a:t>MERKEZLERDE YÜRÜTÜLEN FAALİYETLER</a:t>
            </a:r>
          </a:p>
        </p:txBody>
      </p:sp>
      <p:sp>
        <p:nvSpPr>
          <p:cNvPr id="49155" name="Rectangle 1"/>
          <p:cNvSpPr>
            <a:spLocks noChangeArrowheads="1"/>
          </p:cNvSpPr>
          <p:nvPr/>
        </p:nvSpPr>
        <p:spPr bwMode="auto">
          <a:xfrm>
            <a:off x="611560" y="875199"/>
            <a:ext cx="2933934" cy="2492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 algn="just">
              <a:buFont typeface="Wingdings" pitchFamily="2" charset="2"/>
              <a:buChar char="ü"/>
              <a:tabLst>
                <a:tab pos="457200" algn="l"/>
              </a:tabLst>
            </a:pPr>
            <a:r>
              <a:rPr lang="tr-TR" sz="1600" b="1" dirty="0">
                <a:latin typeface="Century Gothic" pitchFamily="34" charset="0"/>
                <a:cs typeface="Times New Roman" pitchFamily="18" charset="0"/>
              </a:rPr>
              <a:t> </a:t>
            </a:r>
            <a:r>
              <a:rPr lang="tr-TR" sz="1600" b="1" dirty="0" err="1" smtClean="0">
                <a:latin typeface="Century Gothic" pitchFamily="34" charset="0"/>
                <a:cs typeface="Times New Roman" pitchFamily="18" charset="0"/>
              </a:rPr>
              <a:t>Continuation</a:t>
            </a:r>
            <a:r>
              <a:rPr lang="tr-TR" sz="1600" b="1" dirty="0" smtClean="0">
                <a:latin typeface="Century Gothic" pitchFamily="34" charset="0"/>
                <a:cs typeface="Times New Roman" pitchFamily="18" charset="0"/>
              </a:rPr>
              <a:t> </a:t>
            </a:r>
            <a:r>
              <a:rPr lang="tr-TR" sz="1600" b="1" dirty="0" err="1" smtClean="0">
                <a:latin typeface="Century Gothic" pitchFamily="34" charset="0"/>
                <a:cs typeface="Times New Roman" pitchFamily="18" charset="0"/>
              </a:rPr>
              <a:t>traning</a:t>
            </a:r>
            <a:endParaRPr lang="tr-TR" sz="1600" b="1" dirty="0">
              <a:latin typeface="Century Gothic" pitchFamily="34" charset="0"/>
              <a:cs typeface="Times New Roman" pitchFamily="18" charset="0"/>
            </a:endParaRPr>
          </a:p>
          <a:p>
            <a:pPr algn="just">
              <a:buFont typeface="Wingdings" pitchFamily="2" charset="2"/>
              <a:buChar char="ü"/>
              <a:tabLst>
                <a:tab pos="457200" algn="l"/>
              </a:tabLst>
            </a:pPr>
            <a:endParaRPr lang="tr-TR" sz="1200" b="1" dirty="0">
              <a:latin typeface="Century Gothic" pitchFamily="34" charset="0"/>
              <a:cs typeface="Times New Roman" pitchFamily="18" charset="0"/>
            </a:endParaRPr>
          </a:p>
          <a:p>
            <a:pPr algn="just">
              <a:buFont typeface="Wingdings" pitchFamily="2" charset="2"/>
              <a:buChar char="ü"/>
              <a:tabLst>
                <a:tab pos="457200" algn="l"/>
              </a:tabLst>
            </a:pPr>
            <a:r>
              <a:rPr lang="tr-TR" sz="1600" b="1" dirty="0">
                <a:latin typeface="Century Gothic" pitchFamily="34" charset="0"/>
                <a:cs typeface="Arial" charset="0"/>
              </a:rPr>
              <a:t> </a:t>
            </a:r>
            <a:r>
              <a:rPr lang="tr-TR" sz="1600" b="1" dirty="0" err="1" smtClean="0">
                <a:latin typeface="Century Gothic" pitchFamily="34" charset="0"/>
                <a:cs typeface="Arial" charset="0"/>
              </a:rPr>
              <a:t>Health</a:t>
            </a:r>
            <a:r>
              <a:rPr lang="tr-TR" sz="1600" b="1" dirty="0" smtClean="0">
                <a:latin typeface="Century Gothic" pitchFamily="34" charset="0"/>
                <a:cs typeface="Arial" charset="0"/>
              </a:rPr>
              <a:t> </a:t>
            </a:r>
            <a:r>
              <a:rPr lang="tr-TR" sz="1600" b="1" dirty="0" err="1" smtClean="0">
                <a:latin typeface="Century Gothic" pitchFamily="34" charset="0"/>
                <a:cs typeface="Arial" charset="0"/>
              </a:rPr>
              <a:t>projects</a:t>
            </a:r>
            <a:endParaRPr lang="tr-TR" sz="1600" b="1" dirty="0">
              <a:latin typeface="Century Gothic" pitchFamily="34" charset="0"/>
              <a:cs typeface="Arial" charset="0"/>
            </a:endParaRPr>
          </a:p>
          <a:p>
            <a:pPr algn="just">
              <a:buFont typeface="Wingdings" pitchFamily="2" charset="2"/>
              <a:buChar char="ü"/>
              <a:tabLst>
                <a:tab pos="457200" algn="l"/>
              </a:tabLst>
            </a:pPr>
            <a:endParaRPr lang="da-DK" sz="1200" b="1" dirty="0">
              <a:latin typeface="Century Gothic" pitchFamily="34" charset="0"/>
              <a:cs typeface="Arial" charset="0"/>
            </a:endParaRPr>
          </a:p>
          <a:p>
            <a:pPr algn="just">
              <a:buFont typeface="Wingdings" pitchFamily="2" charset="2"/>
              <a:buChar char="ü"/>
              <a:tabLst>
                <a:tab pos="457200" algn="l"/>
              </a:tabLst>
            </a:pPr>
            <a:r>
              <a:rPr lang="tr-TR" sz="1600" b="1" dirty="0">
                <a:latin typeface="Century Gothic" pitchFamily="34" charset="0"/>
                <a:cs typeface="Arial" charset="0"/>
              </a:rPr>
              <a:t> </a:t>
            </a:r>
            <a:r>
              <a:rPr lang="tr-TR" sz="1600" b="1" dirty="0" err="1" smtClean="0">
                <a:latin typeface="Century Gothic" pitchFamily="34" charset="0"/>
                <a:cs typeface="Arial" charset="0"/>
              </a:rPr>
              <a:t>Personal</a:t>
            </a:r>
            <a:r>
              <a:rPr lang="tr-TR" sz="1600" b="1" dirty="0" smtClean="0">
                <a:latin typeface="Century Gothic" pitchFamily="34" charset="0"/>
                <a:cs typeface="Arial" charset="0"/>
              </a:rPr>
              <a:t> </a:t>
            </a:r>
            <a:r>
              <a:rPr lang="tr-TR" sz="1600" b="1" dirty="0" err="1" smtClean="0">
                <a:latin typeface="Century Gothic" pitchFamily="34" charset="0"/>
                <a:cs typeface="Arial" charset="0"/>
              </a:rPr>
              <a:t>improvement</a:t>
            </a:r>
            <a:endParaRPr lang="tr-TR" sz="1600" b="1" dirty="0">
              <a:latin typeface="Century Gothic" pitchFamily="34" charset="0"/>
              <a:cs typeface="Arial" charset="0"/>
            </a:endParaRPr>
          </a:p>
          <a:p>
            <a:pPr algn="just">
              <a:buFont typeface="Wingdings" pitchFamily="2" charset="2"/>
              <a:buChar char="ü"/>
              <a:tabLst>
                <a:tab pos="457200" algn="l"/>
              </a:tabLst>
            </a:pPr>
            <a:endParaRPr lang="tr-TR" sz="1200" b="1" dirty="0">
              <a:latin typeface="Century Gothic" pitchFamily="34" charset="0"/>
              <a:cs typeface="Arial" charset="0"/>
            </a:endParaRPr>
          </a:p>
          <a:p>
            <a:pPr algn="just">
              <a:buFont typeface="Wingdings" pitchFamily="2" charset="2"/>
              <a:buChar char="ü"/>
              <a:tabLst>
                <a:tab pos="457200" algn="l"/>
              </a:tabLst>
            </a:pPr>
            <a:r>
              <a:rPr lang="tr-TR" sz="1600" b="1" dirty="0">
                <a:latin typeface="Century Gothic" pitchFamily="34" charset="0"/>
                <a:cs typeface="Arial" charset="0"/>
              </a:rPr>
              <a:t> </a:t>
            </a:r>
            <a:r>
              <a:rPr lang="tr-TR" sz="1600" b="1" dirty="0" err="1" smtClean="0">
                <a:latin typeface="Century Gothic" pitchFamily="34" charset="0"/>
                <a:cs typeface="Arial" charset="0"/>
              </a:rPr>
              <a:t>Supportive</a:t>
            </a:r>
            <a:r>
              <a:rPr lang="tr-TR" sz="1600" b="1" dirty="0" smtClean="0">
                <a:latin typeface="Century Gothic" pitchFamily="34" charset="0"/>
                <a:cs typeface="Arial" charset="0"/>
              </a:rPr>
              <a:t> </a:t>
            </a:r>
            <a:r>
              <a:rPr lang="tr-TR" sz="1600" b="1" dirty="0" err="1" smtClean="0">
                <a:latin typeface="Century Gothic" pitchFamily="34" charset="0"/>
                <a:cs typeface="Arial" charset="0"/>
              </a:rPr>
              <a:t>education</a:t>
            </a:r>
            <a:r>
              <a:rPr lang="tr-TR" sz="1600" b="1" dirty="0" smtClean="0">
                <a:latin typeface="Century Gothic" pitchFamily="34" charset="0"/>
                <a:cs typeface="Arial" charset="0"/>
              </a:rPr>
              <a:t> </a:t>
            </a:r>
            <a:endParaRPr lang="tr-TR" sz="1600" b="1" dirty="0">
              <a:latin typeface="Century Gothic" pitchFamily="34" charset="0"/>
              <a:cs typeface="Arial" charset="0"/>
            </a:endParaRPr>
          </a:p>
          <a:p>
            <a:pPr algn="just">
              <a:buFont typeface="Wingdings" pitchFamily="2" charset="2"/>
              <a:buChar char="ü"/>
              <a:tabLst>
                <a:tab pos="457200" algn="l"/>
              </a:tabLst>
            </a:pPr>
            <a:endParaRPr lang="da-DK" sz="1200" b="1" dirty="0">
              <a:latin typeface="Century Gothic" pitchFamily="34" charset="0"/>
              <a:cs typeface="Arial" charset="0"/>
            </a:endParaRPr>
          </a:p>
          <a:p>
            <a:pPr algn="just">
              <a:buFont typeface="Wingdings" pitchFamily="2" charset="2"/>
              <a:buChar char="ü"/>
              <a:tabLst>
                <a:tab pos="457200" algn="l"/>
              </a:tabLst>
            </a:pPr>
            <a:r>
              <a:rPr lang="tr-TR" sz="1600" b="1" dirty="0">
                <a:latin typeface="Century Gothic" pitchFamily="34" charset="0"/>
                <a:cs typeface="Arial" charset="0"/>
              </a:rPr>
              <a:t> </a:t>
            </a:r>
            <a:r>
              <a:rPr lang="da-DK" sz="1600" b="1" dirty="0" smtClean="0">
                <a:latin typeface="Century Gothic" pitchFamily="34" charset="0"/>
                <a:cs typeface="Arial" charset="0"/>
              </a:rPr>
              <a:t>So</a:t>
            </a:r>
            <a:r>
              <a:rPr lang="tr-TR" sz="1600" b="1" dirty="0" err="1" smtClean="0">
                <a:latin typeface="Century Gothic" pitchFamily="34" charset="0"/>
                <a:cs typeface="Arial" charset="0"/>
              </a:rPr>
              <a:t>cio-cultural</a:t>
            </a:r>
            <a:r>
              <a:rPr lang="tr-TR" sz="1600" b="1" dirty="0" smtClean="0">
                <a:latin typeface="Century Gothic" pitchFamily="34" charset="0"/>
                <a:cs typeface="Arial" charset="0"/>
              </a:rPr>
              <a:t> </a:t>
            </a:r>
            <a:r>
              <a:rPr lang="tr-TR" sz="1600" b="1" dirty="0" err="1" smtClean="0">
                <a:latin typeface="Century Gothic" pitchFamily="34" charset="0"/>
                <a:cs typeface="Arial" charset="0"/>
              </a:rPr>
              <a:t>progress</a:t>
            </a:r>
            <a:endParaRPr lang="tr-TR" sz="1600" b="1" dirty="0">
              <a:latin typeface="Century Gothic" pitchFamily="34" charset="0"/>
              <a:cs typeface="Arial" charset="0"/>
            </a:endParaRPr>
          </a:p>
          <a:p>
            <a:pPr algn="just">
              <a:buFont typeface="Wingdings" pitchFamily="2" charset="2"/>
              <a:buChar char="ü"/>
              <a:tabLst>
                <a:tab pos="457200" algn="l"/>
              </a:tabLst>
            </a:pPr>
            <a:endParaRPr lang="da-DK" sz="1200" b="1" dirty="0">
              <a:latin typeface="Century Gothic" pitchFamily="34" charset="0"/>
              <a:cs typeface="Arial" charset="0"/>
            </a:endParaRPr>
          </a:p>
          <a:p>
            <a:pPr algn="just">
              <a:buFont typeface="Wingdings" pitchFamily="2" charset="2"/>
              <a:buChar char="ü"/>
              <a:tabLst>
                <a:tab pos="457200" algn="l"/>
              </a:tabLst>
            </a:pPr>
            <a:r>
              <a:rPr lang="tr-TR" sz="1600" b="1" dirty="0">
                <a:latin typeface="Century Gothic" pitchFamily="34" charset="0"/>
                <a:cs typeface="Arial" charset="0"/>
              </a:rPr>
              <a:t> </a:t>
            </a:r>
            <a:r>
              <a:rPr lang="tr-TR" sz="1600" b="1" dirty="0" err="1" smtClean="0">
                <a:latin typeface="Century Gothic" pitchFamily="34" charset="0"/>
                <a:cs typeface="Arial" charset="0"/>
              </a:rPr>
              <a:t>Children</a:t>
            </a:r>
            <a:r>
              <a:rPr lang="tr-TR" sz="1600" b="1" dirty="0" smtClean="0">
                <a:latin typeface="Century Gothic" pitchFamily="34" charset="0"/>
                <a:cs typeface="Arial" charset="0"/>
              </a:rPr>
              <a:t> </a:t>
            </a:r>
            <a:r>
              <a:rPr lang="tr-TR" sz="1600" b="1" dirty="0" err="1" smtClean="0">
                <a:latin typeface="Century Gothic" pitchFamily="34" charset="0"/>
                <a:cs typeface="Arial" charset="0"/>
              </a:rPr>
              <a:t>club</a:t>
            </a:r>
            <a:r>
              <a:rPr lang="tr-TR" sz="1600" b="1" dirty="0" smtClean="0">
                <a:latin typeface="Century Gothic" pitchFamily="34" charset="0"/>
                <a:cs typeface="Arial" charset="0"/>
              </a:rPr>
              <a:t>(s)</a:t>
            </a:r>
            <a:endParaRPr lang="tr-TR" sz="1500" dirty="0">
              <a:solidFill>
                <a:srgbClr val="FFC000"/>
              </a:solidFill>
              <a:latin typeface="Century Gothic" pitchFamily="34" charset="0"/>
              <a:cs typeface="Arial" charset="0"/>
            </a:endParaRPr>
          </a:p>
        </p:txBody>
      </p:sp>
      <p:pic>
        <p:nvPicPr>
          <p:cNvPr id="4098" name="Picture 2" descr="1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51920" y="628502"/>
            <a:ext cx="2448272" cy="16199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9" name="Picture 3" descr="Resim 001_Alın Teri Standı hazırlığı"/>
          <p:cNvPicPr>
            <a:picLocks noChangeAspect="1" noChangeArrowheads="1"/>
          </p:cNvPicPr>
          <p:nvPr/>
        </p:nvPicPr>
        <p:blipFill>
          <a:blip r:embed="rId3" cstate="print"/>
          <a:srcRect r="-1205"/>
          <a:stretch>
            <a:fillRect/>
          </a:stretch>
        </p:blipFill>
        <p:spPr bwMode="auto">
          <a:xfrm>
            <a:off x="6228184" y="620091"/>
            <a:ext cx="2419867" cy="17208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0" name="Picture 4" descr="P1050420_emlak komisyonculuğu kursu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51920" y="2045990"/>
            <a:ext cx="2458302" cy="162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1" name="Picture 5" descr="Resim 04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28184" y="2045990"/>
            <a:ext cx="2376264" cy="162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1" descr="Kadın Sağlığı Eğitimi Semineri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51920" y="3600692"/>
            <a:ext cx="2406980" cy="16920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2" descr="İlk Yardım Semineri_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228184" y="3644454"/>
            <a:ext cx="2387369" cy="162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10 Resim" descr="kadınsaglıgı.JP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>
          <a:xfrm>
            <a:off x="3779912" y="5157192"/>
            <a:ext cx="2448272" cy="162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2" name="Picture 6" descr="tiyatro atölyesi_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228184" y="5157192"/>
            <a:ext cx="2376264" cy="1628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3" name="Picture 7" descr="Yaz Okulu_satranç atölyesi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11560" y="3462133"/>
            <a:ext cx="2214000" cy="162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4" name="Picture 8" descr="Gün Batımı Konseri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39552" y="5046309"/>
            <a:ext cx="2317352" cy="162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9166" name="14 Metin kutusu"/>
          <p:cNvSpPr txBox="1">
            <a:spLocks noChangeArrowheads="1"/>
          </p:cNvSpPr>
          <p:nvPr/>
        </p:nvSpPr>
        <p:spPr bwMode="auto">
          <a:xfrm>
            <a:off x="611188" y="4865688"/>
            <a:ext cx="136842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tr-TR" sz="1200" b="1">
                <a:solidFill>
                  <a:schemeClr val="accent2"/>
                </a:solidFill>
                <a:latin typeface="Century Gothic" pitchFamily="34" charset="0"/>
              </a:rPr>
              <a:t>Satranç Kulübü</a:t>
            </a:r>
          </a:p>
        </p:txBody>
      </p:sp>
      <p:sp>
        <p:nvSpPr>
          <p:cNvPr id="49167" name="15 Metin kutusu"/>
          <p:cNvSpPr txBox="1">
            <a:spLocks noChangeArrowheads="1"/>
          </p:cNvSpPr>
          <p:nvPr/>
        </p:nvSpPr>
        <p:spPr bwMode="auto">
          <a:xfrm>
            <a:off x="539750" y="6362700"/>
            <a:ext cx="22320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tr-TR" sz="1200" b="1">
                <a:solidFill>
                  <a:schemeClr val="accent2"/>
                </a:solidFill>
                <a:latin typeface="Century Gothic" pitchFamily="34" charset="0"/>
              </a:rPr>
              <a:t>Müzik Atölyesi Konseri</a:t>
            </a:r>
            <a:r>
              <a:rPr lang="tr-TR" sz="1200" b="1">
                <a:solidFill>
                  <a:schemeClr val="bg1"/>
                </a:solidFill>
                <a:latin typeface="Century Gothic" pitchFamily="34" charset="0"/>
              </a:rPr>
              <a:t> </a:t>
            </a:r>
          </a:p>
        </p:txBody>
      </p:sp>
      <p:sp>
        <p:nvSpPr>
          <p:cNvPr id="49168" name="16 Metin kutusu"/>
          <p:cNvSpPr txBox="1">
            <a:spLocks noChangeArrowheads="1"/>
          </p:cNvSpPr>
          <p:nvPr/>
        </p:nvSpPr>
        <p:spPr bwMode="auto">
          <a:xfrm>
            <a:off x="3851275" y="3341688"/>
            <a:ext cx="136842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tr-TR" sz="1200" b="1">
                <a:solidFill>
                  <a:schemeClr val="bg1"/>
                </a:solidFill>
                <a:latin typeface="Century Gothic" pitchFamily="34" charset="0"/>
              </a:rPr>
              <a:t>Sertifika Töreni</a:t>
            </a:r>
          </a:p>
        </p:txBody>
      </p:sp>
      <p:sp>
        <p:nvSpPr>
          <p:cNvPr id="49169" name="17 Metin kutusu"/>
          <p:cNvSpPr txBox="1">
            <a:spLocks noChangeArrowheads="1"/>
          </p:cNvSpPr>
          <p:nvPr/>
        </p:nvSpPr>
        <p:spPr bwMode="auto">
          <a:xfrm>
            <a:off x="6227763" y="3341688"/>
            <a:ext cx="23050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tr-TR" sz="1200" b="1">
                <a:solidFill>
                  <a:schemeClr val="bg1"/>
                </a:solidFill>
                <a:latin typeface="Century Gothic" pitchFamily="34" charset="0"/>
              </a:rPr>
              <a:t>Hasta, Yaşlı Bakım Kursu</a:t>
            </a:r>
          </a:p>
        </p:txBody>
      </p:sp>
      <p:sp>
        <p:nvSpPr>
          <p:cNvPr id="49170" name="18 Metin kutusu"/>
          <p:cNvSpPr txBox="1">
            <a:spLocks noChangeArrowheads="1"/>
          </p:cNvSpPr>
          <p:nvPr/>
        </p:nvSpPr>
        <p:spPr bwMode="auto">
          <a:xfrm>
            <a:off x="3779838" y="6453188"/>
            <a:ext cx="2305050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tr-TR" sz="1200" b="1">
                <a:solidFill>
                  <a:schemeClr val="bg1"/>
                </a:solidFill>
                <a:latin typeface="Century Gothic" pitchFamily="34" charset="0"/>
              </a:rPr>
              <a:t>Kadın Sağlığı Semineri</a:t>
            </a:r>
          </a:p>
        </p:txBody>
      </p:sp>
      <p:sp>
        <p:nvSpPr>
          <p:cNvPr id="49171" name="20 Metin kutusu"/>
          <p:cNvSpPr txBox="1">
            <a:spLocks noChangeArrowheads="1"/>
          </p:cNvSpPr>
          <p:nvPr/>
        </p:nvSpPr>
        <p:spPr bwMode="auto">
          <a:xfrm>
            <a:off x="6227763" y="4940300"/>
            <a:ext cx="136842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tr-TR" sz="1200" b="1">
                <a:solidFill>
                  <a:schemeClr val="bg1"/>
                </a:solidFill>
                <a:latin typeface="Century Gothic" pitchFamily="34" charset="0"/>
              </a:rPr>
              <a:t>İngilizce Kursu</a:t>
            </a:r>
          </a:p>
        </p:txBody>
      </p:sp>
      <p:sp>
        <p:nvSpPr>
          <p:cNvPr id="49172" name="22 Metin kutusu"/>
          <p:cNvSpPr txBox="1">
            <a:spLocks noChangeArrowheads="1"/>
          </p:cNvSpPr>
          <p:nvPr/>
        </p:nvSpPr>
        <p:spPr bwMode="auto">
          <a:xfrm>
            <a:off x="6156325" y="6453188"/>
            <a:ext cx="1368425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tr-TR" sz="1200" b="1">
                <a:solidFill>
                  <a:schemeClr val="bg1"/>
                </a:solidFill>
                <a:latin typeface="Century Gothic" pitchFamily="34" charset="0"/>
              </a:rPr>
              <a:t>Tiyatro Kulübü</a:t>
            </a:r>
          </a:p>
        </p:txBody>
      </p:sp>
      <p:sp>
        <p:nvSpPr>
          <p:cNvPr id="49173" name="25 Metin kutusu"/>
          <p:cNvSpPr txBox="1">
            <a:spLocks noChangeArrowheads="1"/>
          </p:cNvSpPr>
          <p:nvPr/>
        </p:nvSpPr>
        <p:spPr bwMode="auto">
          <a:xfrm>
            <a:off x="6300788" y="1965325"/>
            <a:ext cx="1366837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tr-TR" sz="1200" b="1">
                <a:solidFill>
                  <a:schemeClr val="bg1"/>
                </a:solidFill>
                <a:latin typeface="Century Gothic" pitchFamily="34" charset="0"/>
              </a:rPr>
              <a:t>Kermes</a:t>
            </a:r>
          </a:p>
        </p:txBody>
      </p:sp>
      <p:sp>
        <p:nvSpPr>
          <p:cNvPr id="49174" name="26 Metin kutusu"/>
          <p:cNvSpPr txBox="1">
            <a:spLocks noChangeArrowheads="1"/>
          </p:cNvSpPr>
          <p:nvPr/>
        </p:nvSpPr>
        <p:spPr bwMode="auto">
          <a:xfrm>
            <a:off x="3851275" y="1976438"/>
            <a:ext cx="158432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tr-TR" sz="1200" b="1">
                <a:solidFill>
                  <a:schemeClr val="bg1"/>
                </a:solidFill>
                <a:latin typeface="Century Gothic" pitchFamily="34" charset="0"/>
              </a:rPr>
              <a:t>Konfeksiyon Kursu</a:t>
            </a:r>
          </a:p>
        </p:txBody>
      </p:sp>
      <p:sp>
        <p:nvSpPr>
          <p:cNvPr id="49175" name="27 Metin kutusu"/>
          <p:cNvSpPr txBox="1">
            <a:spLocks noChangeArrowheads="1"/>
          </p:cNvSpPr>
          <p:nvPr/>
        </p:nvSpPr>
        <p:spPr bwMode="auto">
          <a:xfrm>
            <a:off x="3851275" y="4940300"/>
            <a:ext cx="23050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tr-TR" sz="1200" b="1">
                <a:solidFill>
                  <a:schemeClr val="bg1"/>
                </a:solidFill>
                <a:latin typeface="Century Gothic" pitchFamily="34" charset="0"/>
              </a:rPr>
              <a:t>Madde Bağımlılığı Semineri</a:t>
            </a:r>
          </a:p>
        </p:txBody>
      </p:sp>
      <p:sp>
        <p:nvSpPr>
          <p:cNvPr id="49176" name="Text Box 26"/>
          <p:cNvSpPr txBox="1">
            <a:spLocks noChangeArrowheads="1"/>
          </p:cNvSpPr>
          <p:nvPr/>
        </p:nvSpPr>
        <p:spPr bwMode="auto">
          <a:xfrm>
            <a:off x="4067175" y="830263"/>
            <a:ext cx="4321175" cy="3667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tr-TR" b="1" dirty="0" smtClean="0"/>
              <a:t>ACTIVITIES</a:t>
            </a:r>
            <a:endParaRPr lang="tr-TR" b="1" dirty="0"/>
          </a:p>
        </p:txBody>
      </p:sp>
      <p:sp>
        <p:nvSpPr>
          <p:cNvPr id="27" name="Text Box 14"/>
          <p:cNvSpPr txBox="1">
            <a:spLocks noChangeArrowheads="1"/>
          </p:cNvSpPr>
          <p:nvPr/>
        </p:nvSpPr>
        <p:spPr bwMode="auto">
          <a:xfrm>
            <a:off x="323850" y="280988"/>
            <a:ext cx="8496300" cy="461665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tr-TR" sz="2400" b="1" dirty="0" smtClean="0"/>
              <a:t>COMMUNICATION CENTERS (</a:t>
            </a:r>
            <a:r>
              <a:rPr lang="tr-TR" sz="2400" b="1" dirty="0" err="1" smtClean="0"/>
              <a:t>During</a:t>
            </a:r>
            <a:r>
              <a:rPr lang="tr-TR" sz="2400" b="1" dirty="0" smtClean="0"/>
              <a:t> </a:t>
            </a:r>
            <a:r>
              <a:rPr lang="tr-TR" sz="2400" b="1" dirty="0" err="1" smtClean="0"/>
              <a:t>the</a:t>
            </a:r>
            <a:r>
              <a:rPr lang="tr-TR" sz="2400" b="1" dirty="0" smtClean="0"/>
              <a:t> </a:t>
            </a:r>
            <a:r>
              <a:rPr lang="tr-TR" sz="2400" b="1" dirty="0" err="1" smtClean="0"/>
              <a:t>project</a:t>
            </a:r>
            <a:r>
              <a:rPr lang="tr-TR" sz="2400" b="1" dirty="0" smtClean="0"/>
              <a:t>)</a:t>
            </a:r>
            <a:endParaRPr lang="tr-TR" sz="2400" b="1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7A60D56-3A9F-4893-8243-1E09CAD2492F}" type="slidenum">
              <a:rPr lang="tr-TR" smtClean="0"/>
              <a:pPr>
                <a:defRPr/>
              </a:pPr>
              <a:t>20</a:t>
            </a:fld>
            <a:endParaRPr lang="tr-TR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979488"/>
            <a:ext cx="3716338" cy="547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0" name="23 Metin kutusu"/>
          <p:cNvSpPr txBox="1">
            <a:spLocks noChangeArrowheads="1"/>
          </p:cNvSpPr>
          <p:nvPr/>
        </p:nvSpPr>
        <p:spPr bwMode="auto">
          <a:xfrm>
            <a:off x="4139953" y="981075"/>
            <a:ext cx="4680198" cy="5472113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/>
            <a:r>
              <a:rPr lang="tr-TR" sz="3200" b="1" dirty="0" smtClean="0">
                <a:solidFill>
                  <a:srgbClr val="000000"/>
                </a:solidFill>
              </a:rPr>
              <a:t>OBJECTIVE</a:t>
            </a:r>
          </a:p>
          <a:p>
            <a:pPr algn="just" eaLnBrk="1" hangingPunct="1"/>
            <a:endParaRPr lang="tr-TR" sz="800" dirty="0">
              <a:solidFill>
                <a:srgbClr val="000000"/>
              </a:solidFill>
            </a:endParaRPr>
          </a:p>
          <a:p>
            <a:pPr algn="just" eaLnBrk="1" hangingPunct="1"/>
            <a:r>
              <a:rPr lang="tr-TR" sz="2400" dirty="0" err="1" smtClean="0">
                <a:solidFill>
                  <a:srgbClr val="000000"/>
                </a:solidFill>
              </a:rPr>
              <a:t>To</a:t>
            </a:r>
            <a:r>
              <a:rPr lang="tr-TR" sz="2400" dirty="0" smtClean="0">
                <a:solidFill>
                  <a:srgbClr val="000000"/>
                </a:solidFill>
              </a:rPr>
              <a:t> </a:t>
            </a:r>
            <a:r>
              <a:rPr lang="tr-TR" sz="2400" dirty="0" err="1" smtClean="0">
                <a:solidFill>
                  <a:srgbClr val="000000"/>
                </a:solidFill>
              </a:rPr>
              <a:t>provide</a:t>
            </a:r>
            <a:r>
              <a:rPr lang="tr-TR" sz="2400" dirty="0" smtClean="0">
                <a:solidFill>
                  <a:srgbClr val="000000"/>
                </a:solidFill>
              </a:rPr>
              <a:t> a modern </a:t>
            </a:r>
            <a:r>
              <a:rPr lang="tr-TR" sz="2400" dirty="0" err="1" smtClean="0">
                <a:solidFill>
                  <a:srgbClr val="000000"/>
                </a:solidFill>
              </a:rPr>
              <a:t>social</a:t>
            </a:r>
            <a:r>
              <a:rPr lang="tr-TR" sz="2400" dirty="0" smtClean="0">
                <a:solidFill>
                  <a:srgbClr val="000000"/>
                </a:solidFill>
              </a:rPr>
              <a:t> &amp; </a:t>
            </a:r>
            <a:r>
              <a:rPr lang="tr-TR" sz="2400" dirty="0" err="1" smtClean="0">
                <a:solidFill>
                  <a:srgbClr val="000000"/>
                </a:solidFill>
              </a:rPr>
              <a:t>cultural</a:t>
            </a:r>
            <a:r>
              <a:rPr lang="tr-TR" sz="2400" dirty="0" smtClean="0">
                <a:solidFill>
                  <a:srgbClr val="000000"/>
                </a:solidFill>
              </a:rPr>
              <a:t> </a:t>
            </a:r>
            <a:r>
              <a:rPr lang="tr-TR" sz="2400" dirty="0" err="1" smtClean="0">
                <a:solidFill>
                  <a:srgbClr val="000000"/>
                </a:solidFill>
              </a:rPr>
              <a:t>environment</a:t>
            </a:r>
            <a:r>
              <a:rPr lang="tr-TR" sz="2400" dirty="0" smtClean="0">
                <a:solidFill>
                  <a:srgbClr val="000000"/>
                </a:solidFill>
              </a:rPr>
              <a:t> </a:t>
            </a:r>
            <a:r>
              <a:rPr lang="tr-TR" sz="2400" dirty="0" err="1" smtClean="0">
                <a:solidFill>
                  <a:srgbClr val="000000"/>
                </a:solidFill>
              </a:rPr>
              <a:t>for</a:t>
            </a:r>
            <a:r>
              <a:rPr lang="tr-TR" sz="2400" dirty="0" smtClean="0">
                <a:solidFill>
                  <a:srgbClr val="000000"/>
                </a:solidFill>
              </a:rPr>
              <a:t> </a:t>
            </a:r>
            <a:r>
              <a:rPr lang="tr-TR" sz="2400" dirty="0" err="1" smtClean="0">
                <a:solidFill>
                  <a:srgbClr val="000000"/>
                </a:solidFill>
              </a:rPr>
              <a:t>the</a:t>
            </a:r>
            <a:r>
              <a:rPr lang="tr-TR" sz="2400" dirty="0" smtClean="0">
                <a:solidFill>
                  <a:srgbClr val="000000"/>
                </a:solidFill>
              </a:rPr>
              <a:t> </a:t>
            </a:r>
            <a:r>
              <a:rPr lang="tr-TR" sz="2400" dirty="0" err="1" smtClean="0">
                <a:solidFill>
                  <a:srgbClr val="000000"/>
                </a:solidFill>
              </a:rPr>
              <a:t>people</a:t>
            </a:r>
            <a:r>
              <a:rPr lang="tr-TR" sz="2400" dirty="0" smtClean="0">
                <a:solidFill>
                  <a:srgbClr val="000000"/>
                </a:solidFill>
              </a:rPr>
              <a:t> </a:t>
            </a:r>
            <a:r>
              <a:rPr lang="tr-TR" sz="2400" dirty="0" err="1" smtClean="0">
                <a:solidFill>
                  <a:srgbClr val="000000"/>
                </a:solidFill>
              </a:rPr>
              <a:t>living</a:t>
            </a:r>
            <a:r>
              <a:rPr lang="tr-TR" sz="2400" dirty="0" smtClean="0">
                <a:solidFill>
                  <a:srgbClr val="000000"/>
                </a:solidFill>
              </a:rPr>
              <a:t> in </a:t>
            </a:r>
            <a:r>
              <a:rPr lang="tr-TR" sz="2400" dirty="0" err="1" smtClean="0">
                <a:solidFill>
                  <a:srgbClr val="000000"/>
                </a:solidFill>
              </a:rPr>
              <a:t>the</a:t>
            </a:r>
            <a:r>
              <a:rPr lang="tr-TR" sz="2400" dirty="0" smtClean="0">
                <a:solidFill>
                  <a:srgbClr val="000000"/>
                </a:solidFill>
              </a:rPr>
              <a:t> </a:t>
            </a:r>
            <a:r>
              <a:rPr lang="tr-TR" sz="2400" dirty="0" err="1" smtClean="0">
                <a:solidFill>
                  <a:srgbClr val="000000"/>
                </a:solidFill>
              </a:rPr>
              <a:t>transformed</a:t>
            </a:r>
            <a:r>
              <a:rPr lang="tr-TR" sz="2400" dirty="0" smtClean="0">
                <a:solidFill>
                  <a:srgbClr val="000000"/>
                </a:solidFill>
              </a:rPr>
              <a:t> </a:t>
            </a:r>
            <a:r>
              <a:rPr lang="tr-TR" sz="2400" dirty="0" err="1" smtClean="0">
                <a:solidFill>
                  <a:srgbClr val="000000"/>
                </a:solidFill>
              </a:rPr>
              <a:t>zone</a:t>
            </a:r>
            <a:r>
              <a:rPr lang="tr-TR" sz="2400" dirty="0" smtClean="0">
                <a:solidFill>
                  <a:srgbClr val="000000"/>
                </a:solidFill>
              </a:rPr>
              <a:t> </a:t>
            </a:r>
          </a:p>
          <a:p>
            <a:pPr algn="just" eaLnBrk="1" hangingPunct="1"/>
            <a:endParaRPr lang="tr-TR" sz="800" dirty="0">
              <a:solidFill>
                <a:srgbClr val="000000"/>
              </a:solidFill>
            </a:endParaRPr>
          </a:p>
          <a:p>
            <a:pPr algn="just" eaLnBrk="1" hangingPunct="1"/>
            <a:r>
              <a:rPr lang="tr-TR" sz="3200" b="1" dirty="0" smtClean="0">
                <a:solidFill>
                  <a:srgbClr val="000000"/>
                </a:solidFill>
              </a:rPr>
              <a:t>FACILITIES</a:t>
            </a:r>
          </a:p>
          <a:p>
            <a:pPr algn="just" eaLnBrk="1" hangingPunct="1"/>
            <a:endParaRPr lang="tr-TR" sz="800" dirty="0">
              <a:solidFill>
                <a:srgbClr val="000000"/>
              </a:solidFill>
            </a:endParaRPr>
          </a:p>
          <a:p>
            <a:pPr algn="just" eaLnBrk="1" hangingPunct="1"/>
            <a:r>
              <a:rPr lang="tr-TR" sz="2400" dirty="0" smtClean="0">
                <a:solidFill>
                  <a:srgbClr val="000000"/>
                </a:solidFill>
              </a:rPr>
              <a:t>i</a:t>
            </a:r>
            <a:r>
              <a:rPr lang="tr-TR" sz="2400" dirty="0">
                <a:solidFill>
                  <a:srgbClr val="000000"/>
                </a:solidFill>
              </a:rPr>
              <a:t>) </a:t>
            </a:r>
            <a:r>
              <a:rPr lang="tr-TR" sz="2400" dirty="0" err="1" smtClean="0">
                <a:solidFill>
                  <a:srgbClr val="000000"/>
                </a:solidFill>
              </a:rPr>
              <a:t>Sport</a:t>
            </a:r>
            <a:r>
              <a:rPr lang="tr-TR" sz="2400" dirty="0" smtClean="0">
                <a:solidFill>
                  <a:srgbClr val="000000"/>
                </a:solidFill>
              </a:rPr>
              <a:t> </a:t>
            </a:r>
            <a:r>
              <a:rPr lang="tr-TR" sz="2400" dirty="0" err="1" smtClean="0">
                <a:solidFill>
                  <a:srgbClr val="000000"/>
                </a:solidFill>
              </a:rPr>
              <a:t>fields</a:t>
            </a:r>
            <a:r>
              <a:rPr lang="tr-TR" sz="2400" dirty="0" smtClean="0">
                <a:solidFill>
                  <a:srgbClr val="000000"/>
                </a:solidFill>
              </a:rPr>
              <a:t> </a:t>
            </a:r>
            <a:r>
              <a:rPr lang="tr-TR" sz="2400" dirty="0" err="1" smtClean="0">
                <a:solidFill>
                  <a:srgbClr val="000000"/>
                </a:solidFill>
              </a:rPr>
              <a:t>for</a:t>
            </a:r>
            <a:r>
              <a:rPr lang="tr-TR" sz="2400" dirty="0" smtClean="0">
                <a:solidFill>
                  <a:srgbClr val="000000"/>
                </a:solidFill>
              </a:rPr>
              <a:t> </a:t>
            </a:r>
            <a:r>
              <a:rPr lang="tr-TR" sz="2400" dirty="0" err="1" smtClean="0">
                <a:solidFill>
                  <a:srgbClr val="000000"/>
                </a:solidFill>
              </a:rPr>
              <a:t>the</a:t>
            </a:r>
            <a:r>
              <a:rPr lang="tr-TR" sz="2400" dirty="0" smtClean="0">
                <a:solidFill>
                  <a:srgbClr val="000000"/>
                </a:solidFill>
              </a:rPr>
              <a:t> </a:t>
            </a:r>
            <a:r>
              <a:rPr lang="tr-TR" sz="2400" dirty="0" err="1" smtClean="0">
                <a:solidFill>
                  <a:srgbClr val="000000"/>
                </a:solidFill>
              </a:rPr>
              <a:t>children</a:t>
            </a:r>
            <a:r>
              <a:rPr lang="tr-TR" sz="2400" dirty="0" smtClean="0">
                <a:solidFill>
                  <a:srgbClr val="000000"/>
                </a:solidFill>
              </a:rPr>
              <a:t>, </a:t>
            </a:r>
            <a:endParaRPr lang="tr-TR" sz="2400" dirty="0">
              <a:solidFill>
                <a:srgbClr val="000000"/>
              </a:solidFill>
            </a:endParaRPr>
          </a:p>
          <a:p>
            <a:pPr algn="just" eaLnBrk="1" hangingPunct="1"/>
            <a:r>
              <a:rPr lang="tr-TR" sz="2400" dirty="0">
                <a:solidFill>
                  <a:srgbClr val="000000"/>
                </a:solidFill>
              </a:rPr>
              <a:t>ii) </a:t>
            </a:r>
            <a:r>
              <a:rPr lang="tr-TR" sz="2400" dirty="0" err="1" smtClean="0">
                <a:solidFill>
                  <a:srgbClr val="000000"/>
                </a:solidFill>
              </a:rPr>
              <a:t>Fitness</a:t>
            </a:r>
            <a:r>
              <a:rPr lang="tr-TR" sz="2400" dirty="0" smtClean="0">
                <a:solidFill>
                  <a:srgbClr val="000000"/>
                </a:solidFill>
              </a:rPr>
              <a:t> </a:t>
            </a:r>
            <a:r>
              <a:rPr lang="tr-TR" sz="2400" dirty="0" err="1" smtClean="0">
                <a:solidFill>
                  <a:srgbClr val="000000"/>
                </a:solidFill>
              </a:rPr>
              <a:t>center</a:t>
            </a:r>
            <a:r>
              <a:rPr lang="tr-TR" sz="2400" dirty="0" smtClean="0">
                <a:solidFill>
                  <a:srgbClr val="000000"/>
                </a:solidFill>
              </a:rPr>
              <a:t>, </a:t>
            </a:r>
            <a:endParaRPr lang="tr-TR" sz="2400" dirty="0">
              <a:solidFill>
                <a:srgbClr val="000000"/>
              </a:solidFill>
            </a:endParaRPr>
          </a:p>
          <a:p>
            <a:pPr algn="just" eaLnBrk="1" hangingPunct="1"/>
            <a:r>
              <a:rPr lang="tr-TR" sz="2400" dirty="0">
                <a:solidFill>
                  <a:srgbClr val="000000"/>
                </a:solidFill>
              </a:rPr>
              <a:t>iii) </a:t>
            </a:r>
            <a:r>
              <a:rPr lang="tr-TR" sz="2400" dirty="0" smtClean="0">
                <a:solidFill>
                  <a:srgbClr val="000000"/>
                </a:solidFill>
              </a:rPr>
              <a:t>Play </a:t>
            </a:r>
            <a:r>
              <a:rPr lang="tr-TR" sz="2400" dirty="0" err="1" smtClean="0">
                <a:solidFill>
                  <a:srgbClr val="000000"/>
                </a:solidFill>
              </a:rPr>
              <a:t>grounds</a:t>
            </a:r>
            <a:r>
              <a:rPr lang="tr-TR" sz="2400" dirty="0" smtClean="0">
                <a:solidFill>
                  <a:srgbClr val="000000"/>
                </a:solidFill>
              </a:rPr>
              <a:t> </a:t>
            </a:r>
            <a:r>
              <a:rPr lang="tr-TR" sz="2400" dirty="0" err="1" smtClean="0">
                <a:solidFill>
                  <a:srgbClr val="000000"/>
                </a:solidFill>
              </a:rPr>
              <a:t>for</a:t>
            </a:r>
            <a:r>
              <a:rPr lang="tr-TR" sz="2400" dirty="0" smtClean="0">
                <a:solidFill>
                  <a:srgbClr val="000000"/>
                </a:solidFill>
              </a:rPr>
              <a:t> </a:t>
            </a:r>
            <a:r>
              <a:rPr lang="tr-TR" sz="2400" dirty="0" err="1" smtClean="0">
                <a:solidFill>
                  <a:srgbClr val="000000"/>
                </a:solidFill>
              </a:rPr>
              <a:t>pre-school</a:t>
            </a:r>
            <a:r>
              <a:rPr lang="tr-TR" sz="2400" dirty="0" smtClean="0">
                <a:solidFill>
                  <a:srgbClr val="000000"/>
                </a:solidFill>
              </a:rPr>
              <a:t> </a:t>
            </a:r>
            <a:r>
              <a:rPr lang="tr-TR" sz="2400" dirty="0" err="1" smtClean="0">
                <a:solidFill>
                  <a:srgbClr val="000000"/>
                </a:solidFill>
              </a:rPr>
              <a:t>children</a:t>
            </a:r>
            <a:r>
              <a:rPr lang="tr-TR" sz="2400" dirty="0" smtClean="0">
                <a:solidFill>
                  <a:srgbClr val="000000"/>
                </a:solidFill>
              </a:rPr>
              <a:t>,</a:t>
            </a:r>
          </a:p>
          <a:p>
            <a:pPr algn="just" eaLnBrk="1" hangingPunct="1"/>
            <a:r>
              <a:rPr lang="tr-TR" sz="2400" dirty="0" smtClean="0">
                <a:solidFill>
                  <a:srgbClr val="000000"/>
                </a:solidFill>
              </a:rPr>
              <a:t>iv</a:t>
            </a:r>
            <a:r>
              <a:rPr lang="tr-TR" sz="2400" dirty="0">
                <a:solidFill>
                  <a:srgbClr val="000000"/>
                </a:solidFill>
              </a:rPr>
              <a:t>) </a:t>
            </a:r>
            <a:r>
              <a:rPr lang="tr-TR" sz="2400" dirty="0" err="1" smtClean="0">
                <a:solidFill>
                  <a:srgbClr val="000000"/>
                </a:solidFill>
              </a:rPr>
              <a:t>Activities</a:t>
            </a:r>
            <a:r>
              <a:rPr lang="tr-TR" sz="2400" dirty="0" smtClean="0">
                <a:solidFill>
                  <a:srgbClr val="000000"/>
                </a:solidFill>
              </a:rPr>
              <a:t> </a:t>
            </a:r>
            <a:r>
              <a:rPr lang="tr-TR" sz="2400" dirty="0" err="1" smtClean="0">
                <a:solidFill>
                  <a:srgbClr val="000000"/>
                </a:solidFill>
              </a:rPr>
              <a:t>for</a:t>
            </a:r>
            <a:r>
              <a:rPr lang="tr-TR" sz="2400" dirty="0" smtClean="0">
                <a:solidFill>
                  <a:srgbClr val="000000"/>
                </a:solidFill>
              </a:rPr>
              <a:t> </a:t>
            </a:r>
            <a:r>
              <a:rPr lang="tr-TR" sz="2400" dirty="0" err="1" smtClean="0">
                <a:solidFill>
                  <a:srgbClr val="000000"/>
                </a:solidFill>
              </a:rPr>
              <a:t>mothers</a:t>
            </a:r>
            <a:r>
              <a:rPr lang="tr-TR" sz="2400" dirty="0" smtClean="0">
                <a:solidFill>
                  <a:srgbClr val="000000"/>
                </a:solidFill>
              </a:rPr>
              <a:t>, </a:t>
            </a:r>
            <a:r>
              <a:rPr lang="tr-TR" sz="2400" dirty="0" err="1" smtClean="0">
                <a:solidFill>
                  <a:srgbClr val="000000"/>
                </a:solidFill>
              </a:rPr>
              <a:t>library</a:t>
            </a:r>
            <a:r>
              <a:rPr lang="tr-TR" sz="2400" dirty="0" smtClean="0">
                <a:solidFill>
                  <a:srgbClr val="000000"/>
                </a:solidFill>
              </a:rPr>
              <a:t>, internet </a:t>
            </a:r>
            <a:r>
              <a:rPr lang="tr-TR" sz="2400" dirty="0" err="1" smtClean="0">
                <a:solidFill>
                  <a:srgbClr val="000000"/>
                </a:solidFill>
              </a:rPr>
              <a:t>access</a:t>
            </a:r>
            <a:r>
              <a:rPr lang="tr-TR" sz="2400" dirty="0" smtClean="0">
                <a:solidFill>
                  <a:srgbClr val="000000"/>
                </a:solidFill>
              </a:rPr>
              <a:t> &amp; </a:t>
            </a:r>
            <a:r>
              <a:rPr lang="tr-TR" sz="2400" dirty="0" err="1" smtClean="0">
                <a:solidFill>
                  <a:srgbClr val="000000"/>
                </a:solidFill>
              </a:rPr>
              <a:t>hobby</a:t>
            </a:r>
            <a:r>
              <a:rPr lang="tr-TR" sz="2400" dirty="0" smtClean="0">
                <a:solidFill>
                  <a:srgbClr val="000000"/>
                </a:solidFill>
              </a:rPr>
              <a:t> </a:t>
            </a:r>
            <a:r>
              <a:rPr lang="tr-TR" sz="2400" dirty="0" err="1" smtClean="0">
                <a:solidFill>
                  <a:srgbClr val="000000"/>
                </a:solidFill>
              </a:rPr>
              <a:t>courses</a:t>
            </a:r>
            <a:endParaRPr lang="tr-TR" sz="2400" dirty="0" smtClean="0">
              <a:solidFill>
                <a:srgbClr val="000000"/>
              </a:solidFill>
            </a:endParaRPr>
          </a:p>
          <a:p>
            <a:pPr algn="just" eaLnBrk="1" hangingPunct="1"/>
            <a:r>
              <a:rPr lang="tr-TR" sz="2400" dirty="0" smtClean="0">
                <a:solidFill>
                  <a:srgbClr val="000000"/>
                </a:solidFill>
              </a:rPr>
              <a:t>i) </a:t>
            </a:r>
            <a:r>
              <a:rPr lang="tr-TR" sz="2400" dirty="0" err="1" smtClean="0">
                <a:solidFill>
                  <a:srgbClr val="000000"/>
                </a:solidFill>
              </a:rPr>
              <a:t>Phycological</a:t>
            </a:r>
            <a:r>
              <a:rPr lang="tr-TR" sz="2400" dirty="0" smtClean="0">
                <a:solidFill>
                  <a:srgbClr val="000000"/>
                </a:solidFill>
              </a:rPr>
              <a:t> </a:t>
            </a:r>
            <a:r>
              <a:rPr lang="tr-TR" sz="2400" dirty="0" err="1" smtClean="0">
                <a:solidFill>
                  <a:srgbClr val="000000"/>
                </a:solidFill>
              </a:rPr>
              <a:t>consultancy</a:t>
            </a:r>
            <a:endParaRPr lang="tr-TR" dirty="0">
              <a:solidFill>
                <a:srgbClr val="000000"/>
              </a:solidFill>
            </a:endParaRPr>
          </a:p>
        </p:txBody>
      </p:sp>
      <p:sp>
        <p:nvSpPr>
          <p:cNvPr id="50181" name="Text Box 8"/>
          <p:cNvSpPr txBox="1">
            <a:spLocks noChangeArrowheads="1"/>
          </p:cNvSpPr>
          <p:nvPr/>
        </p:nvSpPr>
        <p:spPr bwMode="auto">
          <a:xfrm>
            <a:off x="746125" y="1303338"/>
            <a:ext cx="2601913" cy="3968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tr-TR" sz="1000" b="1">
                <a:solidFill>
                  <a:srgbClr val="FF3300"/>
                </a:solidFill>
              </a:rPr>
              <a:t>YEREL YÖNETİMLER İÇİN ROL MODEL:</a:t>
            </a:r>
          </a:p>
          <a:p>
            <a:pPr algn="ctr" eaLnBrk="1" hangingPunct="1"/>
            <a:r>
              <a:rPr lang="tr-TR" sz="1000" b="1">
                <a:solidFill>
                  <a:srgbClr val="FF3300"/>
                </a:solidFill>
              </a:rPr>
              <a:t>YAŞAM MERKEZLERİ</a:t>
            </a:r>
          </a:p>
        </p:txBody>
      </p:sp>
      <p:sp>
        <p:nvSpPr>
          <p:cNvPr id="6" name="Text Box 14"/>
          <p:cNvSpPr txBox="1">
            <a:spLocks noChangeArrowheads="1"/>
          </p:cNvSpPr>
          <p:nvPr/>
        </p:nvSpPr>
        <p:spPr bwMode="auto">
          <a:xfrm>
            <a:off x="323850" y="280988"/>
            <a:ext cx="8496300" cy="461665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tr-TR" sz="2400" b="1" dirty="0" smtClean="0"/>
              <a:t>COMMUNITY CENTERS (</a:t>
            </a:r>
            <a:r>
              <a:rPr lang="tr-TR" sz="2400" b="1" dirty="0" err="1" smtClean="0"/>
              <a:t>Output</a:t>
            </a:r>
            <a:r>
              <a:rPr lang="tr-TR" sz="2400" b="1" dirty="0" smtClean="0"/>
              <a:t> of </a:t>
            </a:r>
            <a:r>
              <a:rPr lang="tr-TR" sz="2400" b="1" dirty="0" err="1" smtClean="0"/>
              <a:t>the</a:t>
            </a:r>
            <a:r>
              <a:rPr lang="tr-TR" sz="2400" b="1" dirty="0" smtClean="0"/>
              <a:t> </a:t>
            </a:r>
            <a:r>
              <a:rPr lang="tr-TR" sz="2400" b="1" dirty="0" err="1" smtClean="0"/>
              <a:t>project</a:t>
            </a:r>
            <a:r>
              <a:rPr lang="tr-TR" sz="2400" b="1" dirty="0" smtClean="0"/>
              <a:t>)</a:t>
            </a:r>
            <a:endParaRPr lang="tr-TR" sz="2400" b="1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7A60D56-3A9F-4893-8243-1E09CAD2492F}" type="slidenum">
              <a:rPr lang="tr-TR" smtClean="0"/>
              <a:pPr>
                <a:defRPr/>
              </a:pPr>
              <a:t>21</a:t>
            </a:fld>
            <a:endParaRPr lang="tr-T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İçerik Yer Tutucusu" descr="Adan Zye sigara - Allen Carr Türkiye"/>
          <p:cNvPicPr>
            <a:picLocks noGrp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8313" y="979488"/>
            <a:ext cx="3671887" cy="2879725"/>
          </a:xfrm>
        </p:spPr>
      </p:pic>
      <p:pic>
        <p:nvPicPr>
          <p:cNvPr id="8" name="il_fi" descr="http://img.blogcu.com/uploads/efsanesen_blog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979488"/>
            <a:ext cx="4033837" cy="288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rg_hi" descr="http://t1.gstatic.com/images?q=tbn:ANd9GcS3nLNWJMuyxkoFdznyLGiMPUrMLvN0BtGFVQ2hFX75voisFuufi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4005263"/>
            <a:ext cx="3671887" cy="2566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l_fi" descr="http://www.istanbul.net.tr/img08/haber/buyuksehirden-ucretsiz-psikolojik-danismanlik-hizmeti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3997325"/>
            <a:ext cx="4030662" cy="260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7A60D56-3A9F-4893-8243-1E09CAD2492F}" type="slidenum">
              <a:rPr lang="tr-TR" smtClean="0"/>
              <a:pPr>
                <a:defRPr/>
              </a:pPr>
              <a:t>22</a:t>
            </a:fld>
            <a:endParaRPr lang="tr-TR"/>
          </a:p>
        </p:txBody>
      </p:sp>
      <p:sp>
        <p:nvSpPr>
          <p:cNvPr id="13" name="Text Box 14"/>
          <p:cNvSpPr txBox="1">
            <a:spLocks noChangeArrowheads="1"/>
          </p:cNvSpPr>
          <p:nvPr/>
        </p:nvSpPr>
        <p:spPr bwMode="auto">
          <a:xfrm>
            <a:off x="323850" y="280988"/>
            <a:ext cx="8496300" cy="461665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tr-TR" sz="2400" b="1" dirty="0" smtClean="0"/>
              <a:t>COMMUNITY CENTERS (</a:t>
            </a:r>
            <a:r>
              <a:rPr lang="tr-TR" sz="2400" b="1" dirty="0" err="1" smtClean="0"/>
              <a:t>Output</a:t>
            </a:r>
            <a:r>
              <a:rPr lang="tr-TR" sz="2400" b="1" dirty="0" smtClean="0"/>
              <a:t> of </a:t>
            </a:r>
            <a:r>
              <a:rPr lang="tr-TR" sz="2400" b="1" dirty="0" err="1" smtClean="0"/>
              <a:t>the</a:t>
            </a:r>
            <a:r>
              <a:rPr lang="tr-TR" sz="2400" b="1" dirty="0" smtClean="0"/>
              <a:t> </a:t>
            </a:r>
            <a:r>
              <a:rPr lang="tr-TR" sz="2400" b="1" dirty="0" err="1" smtClean="0"/>
              <a:t>project</a:t>
            </a:r>
            <a:r>
              <a:rPr lang="tr-TR" sz="2400" b="1" dirty="0" smtClean="0"/>
              <a:t>)</a:t>
            </a:r>
            <a:endParaRPr lang="tr-TR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l_fi" descr="http://www.dogakoleji.com/photo/6J7P2U0B2H6Q5X2W8E5Q4P8C4C4Q7S1X3K3R9V6D8I2R1Y9Y4G1R1Q4D0E8H3T7Y6B7H6W3E5J6I5P6Z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" y="995363"/>
            <a:ext cx="3600450" cy="2865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l_fi" descr="http://www.inankara.com.tr/uploads/icerikresim/sincan-gari-ndaki-istasyon-park-ta-internet-hizmeti-362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006475"/>
            <a:ext cx="4105275" cy="283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rg_hi" descr="http://t2.gstatic.com/images?q=tbn:ANd9GcSwor4H5DHm56dbfNx4Z00BPkgWkIjPcuylDoVT2giRBCiLZToz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" y="3997325"/>
            <a:ext cx="3600450" cy="260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9" name="Rectangle 5"/>
          <p:cNvSpPr>
            <a:spLocks noChangeArrowheads="1"/>
          </p:cNvSpPr>
          <p:nvPr/>
        </p:nvSpPr>
        <p:spPr bwMode="auto">
          <a:xfrm>
            <a:off x="4572000" y="4005263"/>
            <a:ext cx="4105275" cy="255454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tr-TR" sz="2000" b="1" dirty="0" smtClean="0"/>
          </a:p>
          <a:p>
            <a:r>
              <a:rPr lang="tr-TR" sz="2400" b="1" dirty="0" err="1" smtClean="0"/>
              <a:t>Community</a:t>
            </a:r>
            <a:r>
              <a:rPr lang="tr-TR" sz="2400" b="1" dirty="0" smtClean="0"/>
              <a:t> </a:t>
            </a:r>
            <a:r>
              <a:rPr lang="tr-TR" sz="2400" b="1" dirty="0" err="1" smtClean="0"/>
              <a:t>centers</a:t>
            </a:r>
            <a:r>
              <a:rPr lang="tr-TR" sz="2400" b="1" dirty="0" smtClean="0"/>
              <a:t> </a:t>
            </a:r>
            <a:r>
              <a:rPr lang="tr-TR" sz="2400" b="1" dirty="0" err="1" smtClean="0"/>
              <a:t>will</a:t>
            </a:r>
            <a:r>
              <a:rPr lang="tr-TR" sz="2400" b="1" dirty="0" smtClean="0"/>
              <a:t> </a:t>
            </a:r>
            <a:r>
              <a:rPr lang="tr-TR" sz="2400" b="1" dirty="0" err="1" smtClean="0"/>
              <a:t>also</a:t>
            </a:r>
            <a:r>
              <a:rPr lang="tr-TR" sz="2400" b="1" dirty="0" smtClean="0"/>
              <a:t> be a </a:t>
            </a:r>
            <a:r>
              <a:rPr lang="tr-TR" sz="2400" b="1" dirty="0" err="1" smtClean="0"/>
              <a:t>floor</a:t>
            </a:r>
            <a:r>
              <a:rPr lang="tr-TR" sz="2400" b="1" dirty="0" smtClean="0"/>
              <a:t> </a:t>
            </a:r>
            <a:r>
              <a:rPr lang="tr-TR" sz="2400" b="1" dirty="0" err="1" smtClean="0"/>
              <a:t>to</a:t>
            </a:r>
            <a:r>
              <a:rPr lang="tr-TR" sz="2400" b="1" dirty="0" smtClean="0"/>
              <a:t> </a:t>
            </a:r>
            <a:r>
              <a:rPr lang="tr-TR" sz="2400" b="1" dirty="0" err="1" smtClean="0"/>
              <a:t>contact</a:t>
            </a:r>
            <a:r>
              <a:rPr lang="tr-TR" sz="2400" b="1" dirty="0" smtClean="0"/>
              <a:t> </a:t>
            </a:r>
            <a:r>
              <a:rPr lang="tr-TR" sz="2400" b="1" dirty="0" err="1" smtClean="0"/>
              <a:t>with</a:t>
            </a:r>
            <a:r>
              <a:rPr lang="tr-TR" sz="2400" b="1" dirty="0" smtClean="0"/>
              <a:t> </a:t>
            </a:r>
            <a:r>
              <a:rPr lang="tr-TR" sz="2400" b="1" dirty="0" err="1" smtClean="0"/>
              <a:t>the</a:t>
            </a:r>
            <a:r>
              <a:rPr lang="tr-TR" sz="2400" b="1" dirty="0" smtClean="0"/>
              <a:t> </a:t>
            </a:r>
            <a:r>
              <a:rPr lang="tr-TR" sz="2400" b="1" dirty="0" err="1" smtClean="0"/>
              <a:t>municipalities</a:t>
            </a:r>
            <a:r>
              <a:rPr lang="tr-TR" sz="2400" b="1" dirty="0" smtClean="0"/>
              <a:t> </a:t>
            </a:r>
            <a:r>
              <a:rPr lang="tr-TR" sz="2400" b="1" dirty="0" err="1" smtClean="0"/>
              <a:t>and</a:t>
            </a:r>
            <a:r>
              <a:rPr lang="tr-TR" sz="2400" b="1" dirty="0" smtClean="0"/>
              <a:t> </a:t>
            </a:r>
            <a:r>
              <a:rPr lang="tr-TR" sz="2400" b="1" dirty="0" err="1" smtClean="0"/>
              <a:t>to</a:t>
            </a:r>
            <a:r>
              <a:rPr lang="tr-TR" sz="2400" b="1" dirty="0" smtClean="0"/>
              <a:t> </a:t>
            </a:r>
            <a:r>
              <a:rPr lang="tr-TR" sz="2400" b="1" dirty="0" err="1" smtClean="0"/>
              <a:t>learn</a:t>
            </a:r>
            <a:r>
              <a:rPr lang="tr-TR" sz="2400" b="1" dirty="0" smtClean="0"/>
              <a:t> </a:t>
            </a:r>
            <a:r>
              <a:rPr lang="tr-TR" sz="2400" b="1" dirty="0" err="1" smtClean="0"/>
              <a:t>what</a:t>
            </a:r>
            <a:r>
              <a:rPr lang="tr-TR" sz="2400" b="1" dirty="0" smtClean="0"/>
              <a:t> </a:t>
            </a:r>
            <a:r>
              <a:rPr lang="tr-TR" sz="2400" b="1" dirty="0" err="1" smtClean="0"/>
              <a:t>they</a:t>
            </a:r>
            <a:r>
              <a:rPr lang="tr-TR" sz="2400" b="1" dirty="0" smtClean="0"/>
              <a:t> </a:t>
            </a:r>
            <a:r>
              <a:rPr lang="tr-TR" sz="2400" b="1" dirty="0" err="1" smtClean="0"/>
              <a:t>are</a:t>
            </a:r>
            <a:r>
              <a:rPr lang="tr-TR" sz="2400" b="1" dirty="0" smtClean="0"/>
              <a:t> </a:t>
            </a:r>
            <a:r>
              <a:rPr lang="tr-TR" sz="2400" b="1" dirty="0" err="1" smtClean="0"/>
              <a:t>doing</a:t>
            </a:r>
            <a:r>
              <a:rPr lang="tr-TR" sz="2400" b="1" dirty="0" smtClean="0"/>
              <a:t>?</a:t>
            </a:r>
          </a:p>
          <a:p>
            <a:endParaRPr lang="tr-TR" sz="2000" b="1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7A60D56-3A9F-4893-8243-1E09CAD2492F}" type="slidenum">
              <a:rPr lang="tr-TR" smtClean="0"/>
              <a:pPr>
                <a:defRPr/>
              </a:pPr>
              <a:t>23</a:t>
            </a:fld>
            <a:endParaRPr lang="tr-TR"/>
          </a:p>
        </p:txBody>
      </p:sp>
      <p:sp>
        <p:nvSpPr>
          <p:cNvPr id="12" name="Text Box 14"/>
          <p:cNvSpPr txBox="1">
            <a:spLocks noChangeArrowheads="1"/>
          </p:cNvSpPr>
          <p:nvPr/>
        </p:nvSpPr>
        <p:spPr bwMode="auto">
          <a:xfrm>
            <a:off x="323850" y="280988"/>
            <a:ext cx="8496300" cy="461665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tr-TR" sz="2400" b="1" dirty="0" smtClean="0"/>
              <a:t>COMMUNITY CENTERS (</a:t>
            </a:r>
            <a:r>
              <a:rPr lang="tr-TR" sz="2400" b="1" dirty="0" err="1" smtClean="0"/>
              <a:t>Output</a:t>
            </a:r>
            <a:r>
              <a:rPr lang="tr-TR" sz="2400" b="1" dirty="0" smtClean="0"/>
              <a:t> of </a:t>
            </a:r>
            <a:r>
              <a:rPr lang="tr-TR" sz="2400" b="1" dirty="0" err="1" smtClean="0"/>
              <a:t>the</a:t>
            </a:r>
            <a:r>
              <a:rPr lang="tr-TR" sz="2400" b="1" dirty="0" smtClean="0"/>
              <a:t> </a:t>
            </a:r>
            <a:r>
              <a:rPr lang="tr-TR" sz="2400" b="1" dirty="0" err="1" smtClean="0"/>
              <a:t>project</a:t>
            </a:r>
            <a:r>
              <a:rPr lang="tr-TR" sz="2400" b="1" dirty="0" smtClean="0"/>
              <a:t>)</a:t>
            </a:r>
            <a:endParaRPr lang="tr-TR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2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ext Box 6"/>
          <p:cNvSpPr txBox="1">
            <a:spLocks noChangeArrowheads="1"/>
          </p:cNvSpPr>
          <p:nvPr/>
        </p:nvSpPr>
        <p:spPr bwMode="auto">
          <a:xfrm>
            <a:off x="323850" y="280988"/>
            <a:ext cx="8496300" cy="461665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tr-TR" sz="2400" b="1" dirty="0" smtClean="0"/>
              <a:t>FIRST EXAMPLE – BAYRAKLI COMMUNITY CENTER</a:t>
            </a:r>
            <a:endParaRPr lang="tr-TR" sz="2400" b="1" dirty="0"/>
          </a:p>
        </p:txBody>
      </p:sp>
      <p:pic>
        <p:nvPicPr>
          <p:cNvPr id="5325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980729"/>
            <a:ext cx="8501062" cy="5637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7A60D56-3A9F-4893-8243-1E09CAD2492F}" type="slidenum">
              <a:rPr lang="tr-TR" smtClean="0"/>
              <a:pPr>
                <a:defRPr/>
              </a:pPr>
              <a:t>24</a:t>
            </a:fld>
            <a:endParaRPr lang="tr-TR"/>
          </a:p>
        </p:txBody>
      </p:sp>
      <p:sp>
        <p:nvSpPr>
          <p:cNvPr id="3" name="Metin kutusu 2"/>
          <p:cNvSpPr txBox="1"/>
          <p:nvPr/>
        </p:nvSpPr>
        <p:spPr>
          <a:xfrm>
            <a:off x="467544" y="2348880"/>
            <a:ext cx="4608512" cy="1600438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tr-TR" b="1" dirty="0" smtClean="0">
                <a:solidFill>
                  <a:schemeClr val="bg1"/>
                </a:solidFill>
              </a:rPr>
              <a:t>90.000 M2 NATURAL PARK INCLUDING SOCIAL, CULTURAL &amp; SPORT FACILITIES (MEETING HALLS; </a:t>
            </a:r>
            <a:r>
              <a:rPr lang="tr-TR" b="1" dirty="0">
                <a:solidFill>
                  <a:schemeClr val="bg1"/>
                </a:solidFill>
              </a:rPr>
              <a:t>LIBRARY, INTERNET;</a:t>
            </a:r>
            <a:r>
              <a:rPr lang="tr-TR" b="1" dirty="0" smtClean="0">
                <a:solidFill>
                  <a:schemeClr val="bg1"/>
                </a:solidFill>
              </a:rPr>
              <a:t> SOCCER AND BASKETBALL FIELDS; TENNIS COURTS; CAFES ETC.</a:t>
            </a:r>
          </a:p>
          <a:p>
            <a:r>
              <a:rPr lang="tr-TR" sz="800" dirty="0" smtClean="0"/>
              <a:t>        </a:t>
            </a:r>
            <a:endParaRPr lang="tr-TR" sz="800" dirty="0"/>
          </a:p>
        </p:txBody>
      </p:sp>
      <p:sp>
        <p:nvSpPr>
          <p:cNvPr id="6" name="Metin kutusu 5"/>
          <p:cNvSpPr txBox="1"/>
          <p:nvPr/>
        </p:nvSpPr>
        <p:spPr>
          <a:xfrm>
            <a:off x="467544" y="4709462"/>
            <a:ext cx="8352606" cy="1815882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tr-TR" sz="2800" b="1" dirty="0" smtClean="0">
                <a:solidFill>
                  <a:schemeClr val="bg1"/>
                </a:solidFill>
              </a:rPr>
              <a:t>OUR OBJECTIVE IS TO PROVIDE FACILITIES SIMILAR TO WHEALTY PEOPLE LIVING IN MODERN HOUSING COMPLEXES TO THE CITIZENS OF TRANSFORMED ZONES </a:t>
            </a:r>
            <a:r>
              <a:rPr lang="tr-TR" sz="2800" b="1" dirty="0" smtClean="0">
                <a:solidFill>
                  <a:schemeClr val="bg1"/>
                </a:solidFill>
                <a:sym typeface="Wingdings" panose="05000000000000000000" pitchFamily="2" charset="2"/>
              </a:rPr>
              <a:t></a:t>
            </a:r>
            <a:r>
              <a:rPr lang="tr-TR" sz="2800" dirty="0" smtClean="0"/>
              <a:t>        </a:t>
            </a:r>
            <a:endParaRPr lang="tr-TR"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9" name="Rectangle 5"/>
          <p:cNvSpPr>
            <a:spLocks noChangeArrowheads="1"/>
          </p:cNvSpPr>
          <p:nvPr/>
        </p:nvSpPr>
        <p:spPr bwMode="auto">
          <a:xfrm>
            <a:off x="5004048" y="1384315"/>
            <a:ext cx="3816102" cy="4770537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endParaRPr lang="tr-TR" sz="1400" b="1" dirty="0" smtClean="0"/>
          </a:p>
          <a:p>
            <a:r>
              <a:rPr lang="tr-TR" sz="2000" b="1" dirty="0" smtClean="0"/>
              <a:t>…AFTER A CHECKING PROCESS BY EXPERT GROUPS AND APPROVAL OF THEIR DECISION BY CITY COUNCIL, AFTERWARDS.</a:t>
            </a:r>
          </a:p>
          <a:p>
            <a:endParaRPr lang="tr-TR" sz="1000" b="1" dirty="0"/>
          </a:p>
          <a:p>
            <a:r>
              <a:rPr lang="tr-TR" sz="2000" b="1" dirty="0" smtClean="0"/>
              <a:t>ACCORDING TO OUR </a:t>
            </a:r>
            <a:r>
              <a:rPr lang="tr-TR" sz="2000" b="1" dirty="0" smtClean="0">
                <a:solidFill>
                  <a:srgbClr val="FF0000"/>
                </a:solidFill>
              </a:rPr>
              <a:t>«STRATEGIC PLAN FOR ACCESSIBLE IZMIR»</a:t>
            </a:r>
            <a:r>
              <a:rPr lang="tr-TR" sz="2000" b="1" dirty="0" smtClean="0"/>
              <a:t>, TRANSFORMATION ZONES WILL BE GIVEN PRIORITY TO ACHIEVE IDEAL LIVING CONDITIONS FOR EVERYBODY </a:t>
            </a:r>
            <a:r>
              <a:rPr lang="tr-TR" sz="2000" b="1" dirty="0" smtClean="0">
                <a:sym typeface="Wingdings" panose="05000000000000000000" pitchFamily="2" charset="2"/>
              </a:rPr>
              <a:t></a:t>
            </a:r>
            <a:r>
              <a:rPr lang="tr-TR" sz="2000" b="1" dirty="0" smtClean="0"/>
              <a:t> </a:t>
            </a:r>
          </a:p>
          <a:p>
            <a:endParaRPr lang="tr-TR" sz="2000" b="1" dirty="0" smtClean="0"/>
          </a:p>
        </p:txBody>
      </p:sp>
      <p:sp>
        <p:nvSpPr>
          <p:cNvPr id="9" name="Text Box 14"/>
          <p:cNvSpPr txBox="1">
            <a:spLocks noChangeArrowheads="1"/>
          </p:cNvSpPr>
          <p:nvPr/>
        </p:nvSpPr>
        <p:spPr bwMode="auto">
          <a:xfrm>
            <a:off x="323850" y="280988"/>
            <a:ext cx="8496300" cy="830997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tr-TR" sz="2400" b="1" dirty="0" smtClean="0">
                <a:solidFill>
                  <a:srgbClr val="FF0000"/>
                </a:solidFill>
              </a:rPr>
              <a:t>RED FLAG: </a:t>
            </a:r>
            <a:r>
              <a:rPr lang="tr-TR" sz="2400" b="1" dirty="0" smtClean="0"/>
              <a:t>AN INNOVATIVE PROCESS </a:t>
            </a:r>
          </a:p>
          <a:p>
            <a:pPr algn="ctr" eaLnBrk="1" hangingPunct="1"/>
            <a:r>
              <a:rPr lang="tr-TR" sz="2400" b="1" dirty="0" smtClean="0"/>
              <a:t>FOR ACCESSIBLE IZMIR</a:t>
            </a:r>
            <a:endParaRPr lang="tr-TR" sz="2400" b="1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7A60D56-3A9F-4893-8243-1E09CAD2492F}" type="slidenum">
              <a:rPr lang="tr-TR" smtClean="0"/>
              <a:pPr>
                <a:defRPr/>
              </a:pPr>
              <a:t>25</a:t>
            </a:fld>
            <a:endParaRPr lang="tr-TR"/>
          </a:p>
        </p:txBody>
      </p:sp>
      <p:sp>
        <p:nvSpPr>
          <p:cNvPr id="2" name="AutoShape 2" descr="data:image/jpeg;base64,/9j/4AAQSkZJRgABAQAAAQABAAD/2wCEAAkGBwgHBgkIBwgKCgkLDRYPDQwMDRsUFRAWIB0iIiAdHx8kKDQsJCYxJx8fLT0tMTU3Ojo6Iys/RD84QzQ5OjcBCgoKDQwNGg8PGjclHyU3Nzc3Nzc3Nzc3Nzc3Nzc3Nzc3Nzc3Nzc3Nzc3Nzc3Nzc3Nzc3Nzc3Nzc3Nzc3Nzc3N//AABEIAFoAjQMBEQACEQEDEQH/xAAbAAACAwEBAQAAAAAAAAAAAAAAAQIDBAUGB//EADoQAAEEAQIEBAMFBAsAAAAAAAEAAgMEEQUhBhIxQRNRYYEycZEUFSIjQlJysfAHFiQ0U5OhwcLR8f/EABsBAAMBAQEBAQAAAAAAAAAAAAABAgMEBQYH/8QAMxEAAgIBAgUBBgUDBQAAAAAAAAECAxEEIQUSMUFRExQicYGRoTIzYcHwJGLxIzSC0eH/2gAMAwEAAhEDEQA/AKovshb+c6YP78oBHX/pfP8Aud8n6DN38z5EsEs0s7eMR0GSMjr9e389T3M7C/qMdieNODieecgEYHmMb9v5/g36XYzXtXdL+f8AhB4qc/4Hy8nLnLiM5+nllS+TOxpF6jl3SyVzfZwMQGUuz+ojH8PNKXJjYur1s+/jBUT5KDcWUxAXIERyrRLBp2QhEieillIakoMoAQOyAYFyYkhAlNCexIFAEmFNCZWpNMDSBCQIYOyeRgkMECEUwwLsgkXzWiIkyQAVYJTDv6LJrBogBUstAgQZTEI7pAHZWiWCTGixmcJoTIfqSZoCQIWUAPsgASAOyYB7oDJEoJEtEZsmGv8AD8Tkd4ecc+Ns+WfNU08ZwTzRcuXO/gis2aoYUjGkMQTQgOyBC6KhDCQybU4vYCHdSWNAC6AlMD0d7hiOm2ux+qwmxOYuWAQEHD3AZzntk/RdctIopZlueLVxd2OTVeyzvnwgk4RtxaxLp8s7Ghtd9iOYMJbIG4yMZ2OSh6NqfLntka4xW6Fao75w1noU1eHBJUrT39SgoG0MwRysLi5v7Rx8I36lTHS5ScpYyVbxXlslGqvmUerChw421Tt25tSighrTeC54idIHdMEY3wc+ScNI5Jtyxj9Av4p6c4xjXlyWeuDHe0k1NJg1IWGyxTzPiaAwg/hJ3388LOdHLBTz1N6NZ6t0qnHGEn18mjWdAbo9WN894OtPa1xgFdwABGdn9HY9FrPTenHOdzn03EHqbHFQ93ffP7HotTvQu0Wjw5PC/TZHRRue+WHxBt05QwkkucPTv3XXNpwVT2PKphON0tZH30m++Prnskcp3CDjrEWl19SjmnLC+YiEgQtxtnfqdtvVc70nv8il9jvjxdql3Srwui36mebhmeHS7+oTWBHHVndCxpj3nw7lyN9hn5rN6RqLk30NocVhO6FUY5ysvfptk6FvhqDnFaWzDUbRqMltWG13PcXvOzXDm3O3bz6LaelUsRW2FucdXE7I5sw5c8mks4wl/k4WvaS7RdRNN07Z8Ma8Pa3l2PmOxXJdV6UuXOT19Fq/a6vUxjfBzj0WO517BlAg6IAm3oqQMj3UliSGB3aR6JvoI9nq3EtC7DVEVjUQYXwF1cxs8J3I4En9rOB542C9KzVVySw3tg+b0/C9RXKWYx3Ut8vO6x8Aq8X147mp+NFK+rYL3VjyjmjLuoO/Q9fb1SjrI80s9OwWcHsddfLhSWM/zyZtP4iphlCa467Xu0YvAbJUaxwmjGPwkO6H1H/kw1MNnLKaNLuGXZnGrDhJ537M1VOMq7hqLrgvQSWrAkY6nyEsaGtaBl3f8O+yuOsjvzbZM7OD2r01DDwt8565ZzZdX0exoLNOtM1EywyyywvZ4eCXE45sn1GcBT6tU6+WSbN/ZdVVqPVg4pNJd+yR6DQp6+oRxaTFW1OSvI5kj23gDHXazBww9TkgDHkV0VSjNcmH8zy9VCdUna5Rz/b1efKKZNYpR6/d1K5S1SScEw13xV2lkLBsHN5j1O5yRjdJ2RjNyaf0Ljp7JaeNUJxSe736v9fgcmpr+maa+x93svF9izG6Z83IX+E08zhsd3E59isVfCvPKnudstBfqIpWOOIp4x0yaLPFlW8Wi1BY8P7cyXkYG4ELB+FnXck7ntud0S1kJ7Pz9iYcJtqy4NZ5cfN9exZS4xiq25bJhnMli6ZbBAG8IaWsYN+o2KUdbFPL7v7BZwaycVFNbRwvjnc8remFi5YmD5Xh8jnB0py8jO2fXC4rJc0mz3KKvSqjBrGF2KCPRRk1EnkQx80hkgmhFZ6pFj6oAEDGkBsoaXe1DJp1pJGDrJjlY35uOAPqtYU2WfhRyajW0UbTlv46v7G+PStLrDOq63EH/wCFRb4x+XP8IP1Wvo1R/Mn9Dles1Vn+3qePMtvsS+8tApkipoklrylvz/8ABo5U3bRDaMM/En2bXW72Xcv6RX7noYL+o6fShDKtOpcu/wB1o6fVDZSOznucSAPY+2+O1TlGK2Sb7I8edFV1jfM5Rj1lJ7fJLf7noeHquvsL5dcvtl8RuGwsYzEZ/eAGT9VvVGxLM2efqp6ZtKiOEu77/I59gWq+rRaZJxZcbbmHNGw0ozkb/q5cdis3lTUXPd/odMHGVLtVCwury/8As8vrHEGr0tSsUL76l/wHloNqow5HY4GO2FyW32Qk4vD+KPW0ug011UbYZi34ZgGq6bOMXdBrN3+OlI6DlH7u4Kxd1b2lBfLY7PY9TD8q5/8AJZB9LRrWPu7UpKzz0i1GPlH+YzIHul6dMvwSx8QWo1lX5tfMvMX+3UxXdNuUQ19iL8p3wTMIfG75PG3tlZzpnDd9PJ1U6um94i9/D2f0MizOgBugkMJDJNVIZWUihoEx5+nkmIuimbDuIInv/alHOB8m9PqCqjPl6Lcxsqdj3k0vC2+/UlcvW7oYLdiSVrPgY534Wfut6D2CJ2Tn+JhTpqafy4pPz3+vUz9FBub9Agjs65QgmbzRvnYHDzGei206TtimcWvm4aaco9cHuaN2KP8ApC1H7xcyOTwmxVS84GNjgH1zn6r0oy/qJc3yPmrapPhsHXusts9LqutUNIjL78xjGNhyEl3oNl0zsjBZkebRp7L5ctayz5xrOo6jPq9TiSWnJDSbKxtcuIBc0EnpnuM79F51s586ta2PpNLRSqJaRSzNp5/n6C4t4krarzQ6dTZHC9wklmkjHiSOAwPlge/+86jURmuWKL4bw6yhqdst1slnY8z3XCz3BpAX1rlmq17YJnNY/Z8exY/5tOx9wtI2SgsJmNunqtw5rfz3+vUqleJHlwY1mf0s6D5KZPL6GkIOKw3n4kAcJFDSGhtBKaTJeEVnqgsaAGCgQZQAIECChxyPikZJG4tewhzXDqCOhTUnF5RnOCnFxl0Z6yXiHQ9bgZ/WPT5hbazl+01f1D6/6EELv9em1f6q3PAXD9XpZP2Wfu+GZTqHC2nDm07SZ7tkfDJecOQew6/T3R6lEN4Ry/1NPZ+IW7WWKMf7f5+5x9V1e7q9jxr0xeR8DBsyMeTR2/iuay2VjzI79NpatNHFa+fdmJZM6kNSWHVBY0gAoASBYHugCTCQqRLIuGHJtYGnlCUjGgENACQAigAQIRVdiRFUjNgEAhpFoallDSHkEigQAIECBEmqkIi4nKbeSsCxsCljCyLO+ACQDQME8gIhIC2tUs3HllOvLO8DJbEwuOPkFUYSntFZMbbq6lmyWEbdY0K/pUjvtFeUxAMzNyHkyQDjPnnZa2UTre62OXTa+nULZ7+O49K4f1DVA98FaXwhE97ZPDPK4gbNB8ydldVE5rKRGp11NDw2s5MU9G1XnbBYrTRTOxyxvYWuOfQrOUJJ4ZvC6qcXOLyjpP4Z1ZlCO0aNnmdI5rojEeZgAB5iOw6/RaPT2KPNg5o8S0ztcOZY8nH6bLmZ6S3BSWgQAZQMECGgGSaqSIZPkh8IHxPzCHHGehGcD3x591o1HBm52KeEtti98NJpeG2X7D8OWZBO/fHy7JtQ8mKs1GzcDFhYnYNAxZQAZQBp020KOoV7ZDneC8P5Wv5Scds+quufJJSObU1etVKvybeINfn177O+1G1ksIcPyyeQgnI2PQ9vXZbW3u3GUcui0EdI5cjyn9f8E+HuI59BimFSJsj5ntLvEceQAeQHc56+iqi91R2M9bw+OqmnJ4SOXfsC3esWQHATPL8PdzEZ7Z7rKyXNJs69PX6dcYPsdm1xPNZ0Y6Q+L+yiJjGO5z4nM05y49CD5dlrLUuUOTscVfDFC/10989OxwAuVnrIEigBSGCAyCBDTETZ0TiJkR8STLY3psSEeqABIaEEDF2QJgUEsFSJIproSyXZPsJB2UlgpkNAUFAgY+yBCQIaAJDoFaEz/9k="/>
          <p:cNvSpPr>
            <a:spLocks noChangeAspect="1" noChangeArrowheads="1"/>
          </p:cNvSpPr>
          <p:nvPr/>
        </p:nvSpPr>
        <p:spPr bwMode="auto">
          <a:xfrm>
            <a:off x="0" y="-411163"/>
            <a:ext cx="1343025" cy="857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3" name="AutoShape 4" descr="data:image/jpeg;base64,/9j/4AAQSkZJRgABAQAAAQABAAD/2wCEAAkGBwgHBgkIBwgKCgkLDRYPDQwMDRsUFRAWIB0iIiAdHx8kKDQsJCYxJx8fLT0tMTU3Ojo6Iys/RD84QzQ5OjcBCgoKDQwNGg8PGjclHyU3Nzc3Nzc3Nzc3Nzc3Nzc3Nzc3Nzc3Nzc3Nzc3Nzc3Nzc3Nzc3Nzc3Nzc3Nzc3Nzc3N//AABEIAFoAjQMBEQACEQEDEQH/xAAbAAACAwEBAQAAAAAAAAAAAAAAAQIDBAUGB//EADoQAAEEAQIEBAMFBAsAAAAAAAEAAgMEEQUhBhIxQRNRYYEycZEUFSIjQlJysfAHFiQ0U5OhwcLR8f/EABsBAAMBAQEBAQAAAAAAAAAAAAABAgMEBQYH/8QAMxEAAgIBAgUBBgUDBQAAAAAAAAECAxEEIQUSMUFRExQicYGRoTIzYcHwJGLxIzSC0eH/2gAMAwEAAhEDEQA/AKovshb+c6YP78oBHX/pfP8Aud8n6DN38z5EsEs0s7eMR0GSMjr9e389T3M7C/qMdieNODieecgEYHmMb9v5/g36XYzXtXdL+f8AhB4qc/4Hy8nLnLiM5+nllS+TOxpF6jl3SyVzfZwMQGUuz+ojH8PNKXJjYur1s+/jBUT5KDcWUxAXIERyrRLBp2QhEieillIakoMoAQOyAYFyYkhAlNCexIFAEmFNCZWpNMDSBCQIYOyeRgkMECEUwwLsgkXzWiIkyQAVYJTDv6LJrBogBUstAgQZTEI7pAHZWiWCTGixmcJoTIfqSZoCQIWUAPsgASAOyYB7oDJEoJEtEZsmGv8AD8Tkd4ecc+Ns+WfNU08ZwTzRcuXO/gis2aoYUjGkMQTQgOyBC6KhDCQybU4vYCHdSWNAC6AlMD0d7hiOm2ux+qwmxOYuWAQEHD3AZzntk/RdctIopZlueLVxd2OTVeyzvnwgk4RtxaxLp8s7Ghtd9iOYMJbIG4yMZ2OSh6NqfLntka4xW6Fao75w1noU1eHBJUrT39SgoG0MwRysLi5v7Rx8I36lTHS5ScpYyVbxXlslGqvmUerChw421Tt25tSighrTeC54idIHdMEY3wc+ScNI5Jtyxj9Av4p6c4xjXlyWeuDHe0k1NJg1IWGyxTzPiaAwg/hJ3388LOdHLBTz1N6NZ6t0qnHGEn18mjWdAbo9WN894OtPa1xgFdwABGdn9HY9FrPTenHOdzn03EHqbHFQ93ffP7HotTvQu0Wjw5PC/TZHRRue+WHxBt05QwkkucPTv3XXNpwVT2PKphON0tZH30m++Prnskcp3CDjrEWl19SjmnLC+YiEgQtxtnfqdtvVc70nv8il9jvjxdql3Srwui36mebhmeHS7+oTWBHHVndCxpj3nw7lyN9hn5rN6RqLk30NocVhO6FUY5ysvfptk6FvhqDnFaWzDUbRqMltWG13PcXvOzXDm3O3bz6LaelUsRW2FucdXE7I5sw5c8mks4wl/k4WvaS7RdRNN07Z8Ma8Pa3l2PmOxXJdV6UuXOT19Fq/a6vUxjfBzj0WO517BlAg6IAm3oqQMj3UliSGB3aR6JvoI9nq3EtC7DVEVjUQYXwF1cxs8J3I4En9rOB542C9KzVVySw3tg+b0/C9RXKWYx3Ut8vO6x8Aq8X147mp+NFK+rYL3VjyjmjLuoO/Q9fb1SjrI80s9OwWcHsddfLhSWM/zyZtP4iphlCa467Xu0YvAbJUaxwmjGPwkO6H1H/kw1MNnLKaNLuGXZnGrDhJ537M1VOMq7hqLrgvQSWrAkY6nyEsaGtaBl3f8O+yuOsjvzbZM7OD2r01DDwt8565ZzZdX0exoLNOtM1EywyyywvZ4eCXE45sn1GcBT6tU6+WSbN/ZdVVqPVg4pNJd+yR6DQp6+oRxaTFW1OSvI5kj23gDHXazBww9TkgDHkV0VSjNcmH8zy9VCdUna5Rz/b1efKKZNYpR6/d1K5S1SScEw13xV2lkLBsHN5j1O5yRjdJ2RjNyaf0Ljp7JaeNUJxSe736v9fgcmpr+maa+x93svF9izG6Z83IX+E08zhsd3E59isVfCvPKnudstBfqIpWOOIp4x0yaLPFlW8Wi1BY8P7cyXkYG4ELB+FnXck7ntud0S1kJ7Pz9iYcJtqy4NZ5cfN9exZS4xiq25bJhnMli6ZbBAG8IaWsYN+o2KUdbFPL7v7BZwaycVFNbRwvjnc8remFi5YmD5Xh8jnB0py8jO2fXC4rJc0mz3KKvSqjBrGF2KCPRRk1EnkQx80hkgmhFZ6pFj6oAEDGkBsoaXe1DJp1pJGDrJjlY35uOAPqtYU2WfhRyajW0UbTlv46v7G+PStLrDOq63EH/wCFRb4x+XP8IP1Wvo1R/Mn9Dles1Vn+3qePMtvsS+8tApkipoklrylvz/8ABo5U3bRDaMM/En2bXW72Xcv6RX7noYL+o6fShDKtOpcu/wB1o6fVDZSOznucSAPY+2+O1TlGK2Sb7I8edFV1jfM5Rj1lJ7fJLf7noeHquvsL5dcvtl8RuGwsYzEZ/eAGT9VvVGxLM2efqp6ZtKiOEu77/I59gWq+rRaZJxZcbbmHNGw0ozkb/q5cdis3lTUXPd/odMHGVLtVCwury/8As8vrHEGr0tSsUL76l/wHloNqow5HY4GO2FyW32Qk4vD+KPW0ug011UbYZi34ZgGq6bOMXdBrN3+OlI6DlH7u4Kxd1b2lBfLY7PY9TD8q5/8AJZB9LRrWPu7UpKzz0i1GPlH+YzIHul6dMvwSx8QWo1lX5tfMvMX+3UxXdNuUQ19iL8p3wTMIfG75PG3tlZzpnDd9PJ1U6um94i9/D2f0MizOgBugkMJDJNVIZWUihoEx5+nkmIuimbDuIInv/alHOB8m9PqCqjPl6Lcxsqdj3k0vC2+/UlcvW7oYLdiSVrPgY534Wfut6D2CJ2Tn+JhTpqafy4pPz3+vUz9FBub9Agjs65QgmbzRvnYHDzGei206TtimcWvm4aaco9cHuaN2KP8ApC1H7xcyOTwmxVS84GNjgH1zn6r0oy/qJc3yPmrapPhsHXusts9LqutUNIjL78xjGNhyEl3oNl0zsjBZkebRp7L5ctayz5xrOo6jPq9TiSWnJDSbKxtcuIBc0EnpnuM79F51s586ta2PpNLRSqJaRSzNp5/n6C4t4krarzQ6dTZHC9wklmkjHiSOAwPlge/+86jURmuWKL4bw6yhqdst1slnY8z3XCz3BpAX1rlmq17YJnNY/Z8exY/5tOx9wtI2SgsJmNunqtw5rfz3+vUqleJHlwY1mf0s6D5KZPL6GkIOKw3n4kAcJFDSGhtBKaTJeEVnqgsaAGCgQZQAIECChxyPikZJG4tewhzXDqCOhTUnF5RnOCnFxl0Z6yXiHQ9bgZ/WPT5hbazl+01f1D6/6EELv9em1f6q3PAXD9XpZP2Wfu+GZTqHC2nDm07SZ7tkfDJecOQew6/T3R6lEN4Ry/1NPZ+IW7WWKMf7f5+5x9V1e7q9jxr0xeR8DBsyMeTR2/iuay2VjzI79NpatNHFa+fdmJZM6kNSWHVBY0gAoASBYHugCTCQqRLIuGHJtYGnlCUjGgENACQAigAQIRVdiRFUjNgEAhpFoallDSHkEigQAIECBEmqkIi4nKbeSsCxsCljCyLO+ACQDQME8gIhIC2tUs3HllOvLO8DJbEwuOPkFUYSntFZMbbq6lmyWEbdY0K/pUjvtFeUxAMzNyHkyQDjPnnZa2UTre62OXTa+nULZ7+O49K4f1DVA98FaXwhE97ZPDPK4gbNB8ydldVE5rKRGp11NDw2s5MU9G1XnbBYrTRTOxyxvYWuOfQrOUJJ4ZvC6qcXOLyjpP4Z1ZlCO0aNnmdI5rojEeZgAB5iOw6/RaPT2KPNg5o8S0ztcOZY8nH6bLmZ6S3BSWgQAZQMECGgGSaqSIZPkh8IHxPzCHHGehGcD3x591o1HBm52KeEtti98NJpeG2X7D8OWZBO/fHy7JtQ8mKs1GzcDFhYnYNAxZQAZQBp020KOoV7ZDneC8P5Wv5Scds+quufJJSObU1etVKvybeINfn177O+1G1ksIcPyyeQgnI2PQ9vXZbW3u3GUcui0EdI5cjyn9f8E+HuI59BimFSJsj5ntLvEceQAeQHc56+iqi91R2M9bw+OqmnJ4SOXfsC3esWQHATPL8PdzEZ7Z7rKyXNJs69PX6dcYPsdm1xPNZ0Y6Q+L+yiJjGO5z4nM05y49CD5dlrLUuUOTscVfDFC/10989OxwAuVnrIEigBSGCAyCBDTETZ0TiJkR8STLY3psSEeqABIaEEDF2QJgUEsFSJIproSyXZPsJB2UlgpkNAUFAgY+yBCQIaAJDoFaEz/9k="/>
          <p:cNvSpPr>
            <a:spLocks noChangeAspect="1" noChangeArrowheads="1"/>
          </p:cNvSpPr>
          <p:nvPr/>
        </p:nvSpPr>
        <p:spPr bwMode="auto">
          <a:xfrm>
            <a:off x="152400" y="-258763"/>
            <a:ext cx="1343025" cy="857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pic>
        <p:nvPicPr>
          <p:cNvPr id="1029" name="Picture 5" descr="D:\YEDEKLER\Documents\BILIM - CHP\BYKP-KONFERANS\KIRMIZI BAYRAK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345570"/>
            <a:ext cx="4392166" cy="2803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Metin kutusu 4"/>
          <p:cNvSpPr txBox="1"/>
          <p:nvPr/>
        </p:nvSpPr>
        <p:spPr>
          <a:xfrm>
            <a:off x="323850" y="4410978"/>
            <a:ext cx="4392166" cy="1754326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tr-TR" b="1" dirty="0" smtClean="0"/>
          </a:p>
          <a:p>
            <a:r>
              <a:rPr lang="tr-TR" b="1" dirty="0" smtClean="0">
                <a:solidFill>
                  <a:srgbClr val="FF0000"/>
                </a:solidFill>
              </a:rPr>
              <a:t>RED </a:t>
            </a:r>
            <a:r>
              <a:rPr lang="tr-TR" b="1" dirty="0">
                <a:solidFill>
                  <a:srgbClr val="FF0000"/>
                </a:solidFill>
              </a:rPr>
              <a:t>FLAG </a:t>
            </a:r>
            <a:r>
              <a:rPr lang="tr-TR" b="1" dirty="0"/>
              <a:t>IS GIVEN TO THE </a:t>
            </a:r>
            <a:r>
              <a:rPr lang="tr-TR" b="1" dirty="0" smtClean="0"/>
              <a:t>«BUILDINGS </a:t>
            </a:r>
            <a:r>
              <a:rPr lang="tr-TR" b="1" dirty="0"/>
              <a:t>&amp; </a:t>
            </a:r>
            <a:r>
              <a:rPr lang="tr-TR" b="1" dirty="0" smtClean="0"/>
              <a:t>REGIONS» HAVING</a:t>
            </a:r>
          </a:p>
          <a:p>
            <a:r>
              <a:rPr lang="tr-TR" b="1" dirty="0" smtClean="0">
                <a:solidFill>
                  <a:srgbClr val="FF0000"/>
                </a:solidFill>
              </a:rPr>
              <a:t>NO </a:t>
            </a:r>
            <a:r>
              <a:rPr lang="tr-TR" b="1" dirty="0">
                <a:solidFill>
                  <a:srgbClr val="FF0000"/>
                </a:solidFill>
              </a:rPr>
              <a:t>BARRIER FOR </a:t>
            </a:r>
            <a:r>
              <a:rPr lang="tr-TR" b="1" dirty="0" smtClean="0">
                <a:solidFill>
                  <a:srgbClr val="FF0000"/>
                </a:solidFill>
              </a:rPr>
              <a:t>DISADVANTAGED PEOPLE </a:t>
            </a:r>
            <a:r>
              <a:rPr lang="tr-TR" b="1" dirty="0">
                <a:solidFill>
                  <a:srgbClr val="FF0000"/>
                </a:solidFill>
              </a:rPr>
              <a:t>(DISABLED, </a:t>
            </a:r>
            <a:r>
              <a:rPr lang="tr-TR" b="1" dirty="0" smtClean="0">
                <a:solidFill>
                  <a:srgbClr val="FF0000"/>
                </a:solidFill>
              </a:rPr>
              <a:t>ELDERLY)…</a:t>
            </a:r>
          </a:p>
          <a:p>
            <a:endParaRPr lang="tr-TR" b="1" dirty="0"/>
          </a:p>
        </p:txBody>
      </p:sp>
    </p:spTree>
    <p:extLst>
      <p:ext uri="{BB962C8B-B14F-4D97-AF65-F5344CB8AC3E}">
        <p14:creationId xmlns:p14="http://schemas.microsoft.com/office/powerpoint/2010/main" val="2177825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5"/>
          <p:cNvSpPr txBox="1">
            <a:spLocks noChangeArrowheads="1"/>
          </p:cNvSpPr>
          <p:nvPr/>
        </p:nvSpPr>
        <p:spPr bwMode="auto">
          <a:xfrm>
            <a:off x="395288" y="908720"/>
            <a:ext cx="8424862" cy="54784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tr-TR" sz="2000" b="1" dirty="0" smtClean="0"/>
              <a:t>‘’Urban </a:t>
            </a:r>
            <a:r>
              <a:rPr lang="tr-TR" sz="2000" b="1" dirty="0" err="1" smtClean="0"/>
              <a:t>Transformation</a:t>
            </a:r>
            <a:r>
              <a:rPr lang="tr-TR" sz="2000" b="1" dirty="0" smtClean="0"/>
              <a:t>’’ is a </a:t>
            </a:r>
            <a:r>
              <a:rPr lang="tr-TR" sz="2000" b="1" dirty="0" err="1" smtClean="0"/>
              <a:t>value</a:t>
            </a:r>
            <a:r>
              <a:rPr lang="tr-TR" sz="2000" b="1" dirty="0" smtClean="0"/>
              <a:t> </a:t>
            </a:r>
            <a:r>
              <a:rPr lang="tr-TR" sz="2000" b="1" dirty="0" err="1" smtClean="0"/>
              <a:t>creating</a:t>
            </a:r>
            <a:r>
              <a:rPr lang="tr-TR" sz="2000" b="1" dirty="0" smtClean="0"/>
              <a:t> </a:t>
            </a:r>
            <a:r>
              <a:rPr lang="tr-TR" sz="2000" b="1" dirty="0" err="1" smtClean="0"/>
              <a:t>process</a:t>
            </a:r>
            <a:r>
              <a:rPr lang="tr-TR" sz="2000" b="1" dirty="0" smtClean="0"/>
              <a:t>. </a:t>
            </a:r>
          </a:p>
          <a:p>
            <a:pPr eaLnBrk="1" hangingPunct="1">
              <a:defRPr/>
            </a:pPr>
            <a:r>
              <a:rPr lang="tr-TR" sz="2000" b="1" dirty="0" err="1" smtClean="0"/>
              <a:t>Therefore</a:t>
            </a:r>
            <a:r>
              <a:rPr lang="tr-TR" sz="2000" b="1" dirty="0" smtClean="0"/>
              <a:t>, how </a:t>
            </a:r>
            <a:r>
              <a:rPr lang="tr-TR" sz="2000" b="1" dirty="0" err="1" smtClean="0"/>
              <a:t>you</a:t>
            </a:r>
            <a:r>
              <a:rPr lang="tr-TR" sz="2000" b="1" dirty="0" smtClean="0"/>
              <a:t> </a:t>
            </a:r>
            <a:r>
              <a:rPr lang="tr-TR" sz="2000" b="1" dirty="0" err="1" smtClean="0"/>
              <a:t>are</a:t>
            </a:r>
            <a:r>
              <a:rPr lang="tr-TR" sz="2000" b="1" dirty="0" smtClean="0"/>
              <a:t> </a:t>
            </a:r>
            <a:r>
              <a:rPr lang="tr-TR" sz="2000" b="1" dirty="0" err="1" smtClean="0"/>
              <a:t>going</a:t>
            </a:r>
            <a:r>
              <a:rPr lang="tr-TR" sz="2000" b="1" dirty="0" smtClean="0"/>
              <a:t> </a:t>
            </a:r>
            <a:r>
              <a:rPr lang="tr-TR" sz="2000" b="1" dirty="0" err="1" smtClean="0"/>
              <a:t>to</a:t>
            </a:r>
            <a:r>
              <a:rPr lang="tr-TR" sz="2000" b="1" dirty="0" smtClean="0"/>
              <a:t> </a:t>
            </a:r>
            <a:r>
              <a:rPr lang="tr-TR" sz="2000" b="1" dirty="0" err="1" smtClean="0"/>
              <a:t>share</a:t>
            </a:r>
            <a:r>
              <a:rPr lang="tr-TR" sz="2000" b="1" dirty="0" smtClean="0"/>
              <a:t> </a:t>
            </a:r>
            <a:r>
              <a:rPr lang="tr-TR" sz="2000" b="1" dirty="0" err="1" smtClean="0"/>
              <a:t>the</a:t>
            </a:r>
            <a:r>
              <a:rPr lang="tr-TR" sz="2000" b="1" dirty="0" smtClean="0"/>
              <a:t> </a:t>
            </a:r>
            <a:r>
              <a:rPr lang="tr-TR" sz="2000" b="1" dirty="0" err="1" smtClean="0"/>
              <a:t>added</a:t>
            </a:r>
            <a:r>
              <a:rPr lang="tr-TR" sz="2000" b="1" dirty="0" smtClean="0"/>
              <a:t> </a:t>
            </a:r>
            <a:r>
              <a:rPr lang="tr-TR" sz="2000" b="1" dirty="0" err="1" smtClean="0"/>
              <a:t>value</a:t>
            </a:r>
            <a:r>
              <a:rPr lang="tr-TR" sz="2000" b="1" dirty="0" smtClean="0"/>
              <a:t> is </a:t>
            </a:r>
            <a:r>
              <a:rPr lang="tr-TR" sz="2000" b="1" dirty="0" err="1" smtClean="0"/>
              <a:t>vitally</a:t>
            </a:r>
            <a:r>
              <a:rPr lang="tr-TR" sz="2000" b="1" dirty="0" smtClean="0"/>
              <a:t> </a:t>
            </a:r>
            <a:r>
              <a:rPr lang="tr-TR" sz="2000" b="1" dirty="0" err="1" smtClean="0"/>
              <a:t>important</a:t>
            </a:r>
            <a:r>
              <a:rPr lang="tr-TR" sz="2000" b="1" dirty="0" smtClean="0"/>
              <a:t>.</a:t>
            </a:r>
          </a:p>
          <a:p>
            <a:pPr eaLnBrk="1" hangingPunct="1">
              <a:defRPr/>
            </a:pPr>
            <a:endParaRPr lang="tr-TR" sz="800" b="1" dirty="0" smtClean="0"/>
          </a:p>
          <a:p>
            <a:pPr eaLnBrk="1" hangingPunct="1">
              <a:defRPr/>
            </a:pPr>
            <a:r>
              <a:rPr lang="tr-TR" sz="2000" b="1" dirty="0" smtClean="0"/>
              <a:t>STAKEHOLDERS: </a:t>
            </a:r>
          </a:p>
          <a:p>
            <a:pPr eaLnBrk="1" hangingPunct="1">
              <a:defRPr/>
            </a:pPr>
            <a:r>
              <a:rPr lang="tr-TR" sz="1000" b="1" dirty="0" smtClean="0"/>
              <a:t> </a:t>
            </a:r>
          </a:p>
          <a:p>
            <a:pPr marL="457200" indent="-457200" eaLnBrk="1" hangingPunct="1">
              <a:buFontTx/>
              <a:buAutoNum type="arabicParenR"/>
              <a:defRPr/>
            </a:pPr>
            <a:r>
              <a:rPr lang="tr-TR" sz="2000" b="1" dirty="0" err="1" smtClean="0"/>
              <a:t>Family</a:t>
            </a:r>
            <a:r>
              <a:rPr lang="tr-TR" sz="2000" b="1" dirty="0" smtClean="0"/>
              <a:t> </a:t>
            </a:r>
            <a:r>
              <a:rPr lang="tr-TR" sz="2000" b="1" dirty="0" err="1" smtClean="0"/>
              <a:t>having</a:t>
            </a:r>
            <a:r>
              <a:rPr lang="tr-TR" sz="2000" b="1" dirty="0" smtClean="0"/>
              <a:t> a </a:t>
            </a:r>
            <a:r>
              <a:rPr lang="tr-TR" sz="2000" b="1" dirty="0" err="1" smtClean="0"/>
              <a:t>property</a:t>
            </a:r>
            <a:r>
              <a:rPr lang="tr-TR" sz="2000" b="1" dirty="0" smtClean="0"/>
              <a:t> (</a:t>
            </a:r>
            <a:r>
              <a:rPr lang="tr-TR" sz="2000" b="1" dirty="0" err="1" smtClean="0"/>
              <a:t>transferring</a:t>
            </a:r>
            <a:r>
              <a:rPr lang="tr-TR" sz="2000" b="1" dirty="0" smtClean="0"/>
              <a:t> </a:t>
            </a:r>
            <a:r>
              <a:rPr lang="tr-TR" sz="2000" b="1" dirty="0" err="1" smtClean="0"/>
              <a:t>all</a:t>
            </a:r>
            <a:r>
              <a:rPr lang="tr-TR" sz="2000" b="1" dirty="0" smtClean="0"/>
              <a:t> </a:t>
            </a:r>
            <a:r>
              <a:rPr lang="tr-TR" sz="2000" b="1" dirty="0" err="1" smtClean="0"/>
              <a:t>their</a:t>
            </a:r>
            <a:r>
              <a:rPr lang="tr-TR" sz="2000" b="1" dirty="0" smtClean="0"/>
              <a:t> </a:t>
            </a:r>
            <a:r>
              <a:rPr lang="tr-TR" sz="2000" b="1" dirty="0" err="1" smtClean="0"/>
              <a:t>rights</a:t>
            </a:r>
            <a:r>
              <a:rPr lang="tr-TR" sz="2000" b="1" dirty="0" smtClean="0"/>
              <a:t> </a:t>
            </a:r>
            <a:r>
              <a:rPr lang="tr-TR" sz="2000" b="1" dirty="0" err="1" smtClean="0"/>
              <a:t>to</a:t>
            </a:r>
            <a:r>
              <a:rPr lang="tr-TR" sz="2000" b="1" dirty="0" smtClean="0"/>
              <a:t> IMM </a:t>
            </a:r>
            <a:r>
              <a:rPr lang="tr-TR" sz="2000" b="1" dirty="0" err="1" smtClean="0"/>
              <a:t>via</a:t>
            </a:r>
            <a:r>
              <a:rPr lang="tr-TR" sz="2000" b="1" dirty="0" smtClean="0"/>
              <a:t> a </a:t>
            </a:r>
            <a:r>
              <a:rPr lang="tr-TR" sz="2000" b="1" dirty="0" err="1" smtClean="0"/>
              <a:t>contract</a:t>
            </a:r>
            <a:r>
              <a:rPr lang="tr-TR" sz="2000" b="1" dirty="0" smtClean="0"/>
              <a:t> </a:t>
            </a:r>
            <a:r>
              <a:rPr lang="tr-TR" sz="2000" b="1" dirty="0" err="1" smtClean="0"/>
              <a:t>signed</a:t>
            </a:r>
            <a:r>
              <a:rPr lang="tr-TR" sz="2000" b="1" dirty="0" smtClean="0"/>
              <a:t> </a:t>
            </a:r>
            <a:r>
              <a:rPr lang="tr-TR" sz="2000" b="1" dirty="0" err="1" smtClean="0"/>
              <a:t>with</a:t>
            </a:r>
            <a:r>
              <a:rPr lang="tr-TR" sz="2000" b="1" dirty="0" smtClean="0"/>
              <a:t> IMM </a:t>
            </a:r>
            <a:r>
              <a:rPr lang="tr-TR" sz="2000" b="1" dirty="0" err="1" smtClean="0"/>
              <a:t>after</a:t>
            </a:r>
            <a:r>
              <a:rPr lang="tr-TR" sz="2000" b="1" dirty="0" smtClean="0"/>
              <a:t> </a:t>
            </a:r>
            <a:r>
              <a:rPr lang="tr-TR" sz="2000" b="1" dirty="0" err="1" smtClean="0"/>
              <a:t>agreement</a:t>
            </a:r>
            <a:r>
              <a:rPr lang="tr-TR" sz="2000" b="1" dirty="0" smtClean="0"/>
              <a:t>)</a:t>
            </a:r>
          </a:p>
          <a:p>
            <a:pPr marL="457200" indent="-457200" eaLnBrk="1" hangingPunct="1">
              <a:buFontTx/>
              <a:buAutoNum type="arabicParenR"/>
              <a:defRPr/>
            </a:pPr>
            <a:r>
              <a:rPr lang="tr-TR" sz="2000" b="1" dirty="0" err="1" smtClean="0"/>
              <a:t>Society</a:t>
            </a:r>
            <a:r>
              <a:rPr lang="tr-TR" sz="2000" b="1" dirty="0" smtClean="0"/>
              <a:t> </a:t>
            </a:r>
            <a:r>
              <a:rPr lang="tr-TR" sz="2000" b="1" dirty="0" err="1" smtClean="0"/>
              <a:t>living</a:t>
            </a:r>
            <a:r>
              <a:rPr lang="tr-TR" sz="2000" b="1" dirty="0" smtClean="0"/>
              <a:t> in </a:t>
            </a:r>
            <a:r>
              <a:rPr lang="tr-TR" sz="2000" b="1" dirty="0" err="1" smtClean="0"/>
              <a:t>the</a:t>
            </a:r>
            <a:r>
              <a:rPr lang="tr-TR" sz="2000" b="1" dirty="0" smtClean="0"/>
              <a:t> </a:t>
            </a:r>
            <a:r>
              <a:rPr lang="tr-TR" sz="2000" b="1" dirty="0" err="1" smtClean="0"/>
              <a:t>area</a:t>
            </a:r>
            <a:r>
              <a:rPr lang="tr-TR" sz="2000" b="1" dirty="0" smtClean="0"/>
              <a:t> (</a:t>
            </a:r>
            <a:r>
              <a:rPr lang="tr-TR" sz="2000" b="1" dirty="0" err="1" smtClean="0"/>
              <a:t>who</a:t>
            </a:r>
            <a:r>
              <a:rPr lang="tr-TR" sz="2000" b="1" dirty="0" smtClean="0"/>
              <a:t> </a:t>
            </a:r>
            <a:r>
              <a:rPr lang="tr-TR" sz="2000" b="1" dirty="0" err="1" smtClean="0"/>
              <a:t>will</a:t>
            </a:r>
            <a:r>
              <a:rPr lang="tr-TR" sz="2000" b="1" dirty="0" smtClean="0"/>
              <a:t> </a:t>
            </a:r>
            <a:r>
              <a:rPr lang="tr-TR" sz="2000" b="1" dirty="0" err="1" smtClean="0"/>
              <a:t>continue</a:t>
            </a:r>
            <a:r>
              <a:rPr lang="tr-TR" sz="2000" b="1" dirty="0" smtClean="0"/>
              <a:t> </a:t>
            </a:r>
            <a:r>
              <a:rPr lang="tr-TR" sz="2000" b="1" dirty="0" err="1" smtClean="0"/>
              <a:t>to</a:t>
            </a:r>
            <a:r>
              <a:rPr lang="tr-TR" sz="2000" b="1" dirty="0" smtClean="0"/>
              <a:t> </a:t>
            </a:r>
            <a:r>
              <a:rPr lang="tr-TR" sz="2000" b="1" dirty="0" err="1" smtClean="0"/>
              <a:t>remain</a:t>
            </a:r>
            <a:r>
              <a:rPr lang="tr-TR" sz="2000" b="1" dirty="0" smtClean="0"/>
              <a:t> </a:t>
            </a:r>
            <a:r>
              <a:rPr lang="tr-TR" sz="2000" b="1" dirty="0" err="1" smtClean="0"/>
              <a:t>there</a:t>
            </a:r>
            <a:r>
              <a:rPr lang="tr-TR" sz="2000" b="1" dirty="0"/>
              <a:t>)</a:t>
            </a:r>
            <a:endParaRPr lang="tr-TR" sz="2000" b="1" dirty="0" smtClean="0"/>
          </a:p>
          <a:p>
            <a:pPr marL="457200" indent="-457200" eaLnBrk="1" hangingPunct="1">
              <a:buFontTx/>
              <a:buAutoNum type="arabicParenR"/>
              <a:defRPr/>
            </a:pPr>
            <a:r>
              <a:rPr lang="tr-TR" sz="2000" b="1" dirty="0" err="1" smtClean="0"/>
              <a:t>Contractor</a:t>
            </a:r>
            <a:r>
              <a:rPr lang="tr-TR" sz="2000" b="1" dirty="0" smtClean="0"/>
              <a:t> (</a:t>
            </a:r>
            <a:r>
              <a:rPr lang="tr-TR" sz="2000" b="1" dirty="0" err="1" smtClean="0"/>
              <a:t>being</a:t>
            </a:r>
            <a:r>
              <a:rPr lang="tr-TR" sz="2000" b="1" dirty="0" smtClean="0"/>
              <a:t> </a:t>
            </a:r>
            <a:r>
              <a:rPr lang="tr-TR" sz="2000" b="1" dirty="0" err="1" smtClean="0"/>
              <a:t>responsible</a:t>
            </a:r>
            <a:r>
              <a:rPr lang="tr-TR" sz="2000" b="1" dirty="0"/>
              <a:t> </a:t>
            </a:r>
            <a:r>
              <a:rPr lang="tr-TR" sz="2000" b="1" dirty="0" err="1" smtClean="0"/>
              <a:t>directly</a:t>
            </a:r>
            <a:r>
              <a:rPr lang="tr-TR" sz="2000" b="1" dirty="0" smtClean="0"/>
              <a:t> </a:t>
            </a:r>
            <a:r>
              <a:rPr lang="tr-TR" sz="2000" b="1" dirty="0" err="1" smtClean="0"/>
              <a:t>to</a:t>
            </a:r>
            <a:r>
              <a:rPr lang="tr-TR" sz="2000" b="1" dirty="0" smtClean="0"/>
              <a:t> IMM)</a:t>
            </a:r>
          </a:p>
          <a:p>
            <a:pPr marL="457200" indent="-457200" eaLnBrk="1" hangingPunct="1">
              <a:buFontTx/>
              <a:buAutoNum type="arabicParenR"/>
              <a:defRPr/>
            </a:pPr>
            <a:endParaRPr lang="tr-TR" sz="800" b="1" dirty="0" smtClean="0"/>
          </a:p>
          <a:p>
            <a:pPr eaLnBrk="1" hangingPunct="1">
              <a:defRPr/>
            </a:pPr>
            <a:r>
              <a:rPr lang="tr-TR" sz="2000" b="1" dirty="0" smtClean="0"/>
              <a:t>SHARING:</a:t>
            </a:r>
          </a:p>
          <a:p>
            <a:pPr eaLnBrk="1" hangingPunct="1">
              <a:defRPr/>
            </a:pPr>
            <a:endParaRPr lang="tr-TR" sz="800" b="1" dirty="0" smtClean="0"/>
          </a:p>
          <a:p>
            <a:pPr marL="457200" indent="-457200" eaLnBrk="1" hangingPunct="1">
              <a:buFontTx/>
              <a:buAutoNum type="arabicParenR"/>
              <a:defRPr/>
            </a:pPr>
            <a:r>
              <a:rPr lang="tr-TR" sz="2000" b="1" dirty="0" err="1" smtClean="0"/>
              <a:t>Legality</a:t>
            </a:r>
            <a:r>
              <a:rPr lang="tr-TR" sz="2000" b="1" dirty="0" smtClean="0"/>
              <a:t> (</a:t>
            </a:r>
            <a:r>
              <a:rPr lang="tr-TR" sz="2000" b="1" dirty="0" err="1" smtClean="0"/>
              <a:t>laws</a:t>
            </a:r>
            <a:r>
              <a:rPr lang="tr-TR" sz="2000" b="1" dirty="0" smtClean="0"/>
              <a:t>, </a:t>
            </a:r>
            <a:r>
              <a:rPr lang="tr-TR" sz="2000" b="1" dirty="0" err="1" smtClean="0"/>
              <a:t>regulations</a:t>
            </a:r>
            <a:r>
              <a:rPr lang="tr-TR" sz="2000" b="1" dirty="0" smtClean="0"/>
              <a:t> </a:t>
            </a:r>
            <a:r>
              <a:rPr lang="tr-TR" sz="2000" b="1" dirty="0" err="1" smtClean="0"/>
              <a:t>etc</a:t>
            </a:r>
            <a:r>
              <a:rPr lang="tr-TR" sz="2000" b="1" dirty="0" smtClean="0"/>
              <a:t>.)</a:t>
            </a:r>
          </a:p>
          <a:p>
            <a:pPr marL="457200" indent="-457200" eaLnBrk="1" hangingPunct="1">
              <a:buFontTx/>
              <a:buAutoNum type="arabicParenR"/>
              <a:defRPr/>
            </a:pPr>
            <a:r>
              <a:rPr lang="tr-TR" sz="2000" b="1" dirty="0" err="1" smtClean="0"/>
              <a:t>Authorities</a:t>
            </a:r>
            <a:r>
              <a:rPr lang="tr-TR" sz="2000" b="1" dirty="0" smtClean="0"/>
              <a:t> (</a:t>
            </a:r>
            <a:r>
              <a:rPr lang="tr-TR" sz="2000" b="1" dirty="0" err="1" smtClean="0"/>
              <a:t>Ministry</a:t>
            </a:r>
            <a:r>
              <a:rPr lang="tr-TR" sz="2000" b="1" dirty="0" smtClean="0"/>
              <a:t>, </a:t>
            </a:r>
            <a:r>
              <a:rPr lang="tr-TR" sz="2000" b="1" dirty="0" err="1" smtClean="0"/>
              <a:t>Municipality</a:t>
            </a:r>
            <a:r>
              <a:rPr lang="tr-TR" sz="2000" b="1" dirty="0" smtClean="0"/>
              <a:t>)</a:t>
            </a:r>
          </a:p>
          <a:p>
            <a:pPr marL="457200" indent="-457200" eaLnBrk="1" hangingPunct="1">
              <a:buFontTx/>
              <a:buAutoNum type="arabicParenR"/>
              <a:defRPr/>
            </a:pPr>
            <a:r>
              <a:rPr lang="tr-TR" sz="2000" b="1" dirty="0" err="1" smtClean="0"/>
              <a:t>Lawmakers</a:t>
            </a:r>
            <a:r>
              <a:rPr lang="tr-TR" sz="2000" b="1" dirty="0" smtClean="0"/>
              <a:t> (</a:t>
            </a:r>
            <a:r>
              <a:rPr lang="tr-TR" sz="2000" b="1" dirty="0" err="1" smtClean="0"/>
              <a:t>Government</a:t>
            </a:r>
            <a:r>
              <a:rPr lang="tr-TR" sz="2000" b="1" dirty="0" smtClean="0"/>
              <a:t> </a:t>
            </a:r>
            <a:r>
              <a:rPr lang="tr-TR" sz="2000" b="1" dirty="0" err="1" smtClean="0"/>
              <a:t>and</a:t>
            </a:r>
            <a:r>
              <a:rPr lang="tr-TR" sz="2000" b="1" dirty="0" smtClean="0"/>
              <a:t> </a:t>
            </a:r>
            <a:r>
              <a:rPr lang="tr-TR" sz="2000" b="1" dirty="0" err="1" smtClean="0"/>
              <a:t>Turkish</a:t>
            </a:r>
            <a:r>
              <a:rPr lang="tr-TR" sz="2000" b="1" dirty="0" smtClean="0"/>
              <a:t> </a:t>
            </a:r>
            <a:r>
              <a:rPr lang="tr-TR" sz="2000" b="1" dirty="0" err="1" smtClean="0"/>
              <a:t>Natioal</a:t>
            </a:r>
            <a:r>
              <a:rPr lang="tr-TR" sz="2000" b="1" dirty="0" smtClean="0"/>
              <a:t> Assembly)</a:t>
            </a:r>
          </a:p>
          <a:p>
            <a:pPr eaLnBrk="1" hangingPunct="1">
              <a:defRPr/>
            </a:pPr>
            <a:endParaRPr lang="tr-TR" sz="800" b="1" dirty="0" smtClean="0"/>
          </a:p>
          <a:p>
            <a:pPr eaLnBrk="1" hangingPunct="1">
              <a:defRPr/>
            </a:pPr>
            <a:endParaRPr lang="tr-TR" sz="800" b="1" dirty="0" smtClean="0"/>
          </a:p>
          <a:p>
            <a:pPr eaLnBrk="1" hangingPunct="1">
              <a:defRPr/>
            </a:pPr>
            <a:r>
              <a:rPr lang="tr-TR" sz="2000" b="1" dirty="0" smtClean="0">
                <a:solidFill>
                  <a:srgbClr val="FF0000"/>
                </a:solidFill>
              </a:rPr>
              <a:t>IMM, as </a:t>
            </a:r>
            <a:r>
              <a:rPr lang="tr-TR" sz="2000" b="1" dirty="0" err="1" smtClean="0">
                <a:solidFill>
                  <a:srgbClr val="FF0000"/>
                </a:solidFill>
              </a:rPr>
              <a:t>being</a:t>
            </a:r>
            <a:r>
              <a:rPr lang="tr-TR" sz="2000" b="1" dirty="0" smtClean="0">
                <a:solidFill>
                  <a:srgbClr val="FF0000"/>
                </a:solidFill>
              </a:rPr>
              <a:t> a </a:t>
            </a:r>
            <a:r>
              <a:rPr lang="tr-TR" sz="2000" b="1" dirty="0" err="1" smtClean="0">
                <a:solidFill>
                  <a:srgbClr val="FF0000"/>
                </a:solidFill>
              </a:rPr>
              <a:t>social</a:t>
            </a:r>
            <a:r>
              <a:rPr lang="tr-TR" sz="2000" b="1" dirty="0" smtClean="0">
                <a:solidFill>
                  <a:srgbClr val="FF0000"/>
                </a:solidFill>
              </a:rPr>
              <a:t> </a:t>
            </a:r>
            <a:r>
              <a:rPr lang="tr-TR" sz="2000" b="1" dirty="0" err="1" smtClean="0">
                <a:solidFill>
                  <a:srgbClr val="FF0000"/>
                </a:solidFill>
              </a:rPr>
              <a:t>democrat</a:t>
            </a:r>
            <a:r>
              <a:rPr lang="tr-TR" sz="2000" b="1" dirty="0">
                <a:solidFill>
                  <a:srgbClr val="FF0000"/>
                </a:solidFill>
              </a:rPr>
              <a:t> </a:t>
            </a:r>
            <a:r>
              <a:rPr lang="tr-TR" sz="2000" b="1" dirty="0" err="1" smtClean="0">
                <a:solidFill>
                  <a:srgbClr val="FF0000"/>
                </a:solidFill>
              </a:rPr>
              <a:t>municipality</a:t>
            </a:r>
            <a:r>
              <a:rPr lang="tr-TR" sz="2000" b="1" dirty="0" smtClean="0">
                <a:solidFill>
                  <a:srgbClr val="FF0000"/>
                </a:solidFill>
              </a:rPr>
              <a:t>:</a:t>
            </a:r>
          </a:p>
          <a:p>
            <a:pPr eaLnBrk="1" hangingPunct="1">
              <a:defRPr/>
            </a:pPr>
            <a:r>
              <a:rPr lang="tr-TR" sz="2000" b="1" dirty="0" smtClean="0">
                <a:solidFill>
                  <a:srgbClr val="FF0000"/>
                </a:solidFill>
              </a:rPr>
              <a:t>1) </a:t>
            </a:r>
            <a:r>
              <a:rPr lang="tr-TR" sz="2000" b="1" dirty="0" err="1">
                <a:solidFill>
                  <a:srgbClr val="FF0000"/>
                </a:solidFill>
              </a:rPr>
              <a:t>e</a:t>
            </a:r>
            <a:r>
              <a:rPr lang="tr-TR" sz="2000" b="1" dirty="0" err="1" smtClean="0">
                <a:solidFill>
                  <a:srgbClr val="FF0000"/>
                </a:solidFill>
              </a:rPr>
              <a:t>ffectively</a:t>
            </a:r>
            <a:r>
              <a:rPr lang="tr-TR" sz="2000" b="1" dirty="0" smtClean="0">
                <a:solidFill>
                  <a:srgbClr val="FF0000"/>
                </a:solidFill>
              </a:rPr>
              <a:t> </a:t>
            </a:r>
            <a:r>
              <a:rPr lang="tr-TR" sz="2000" b="1" dirty="0" err="1" smtClean="0">
                <a:solidFill>
                  <a:srgbClr val="FF0000"/>
                </a:solidFill>
              </a:rPr>
              <a:t>control</a:t>
            </a:r>
            <a:r>
              <a:rPr lang="tr-TR" sz="2000" b="1" dirty="0" smtClean="0">
                <a:solidFill>
                  <a:srgbClr val="FF0000"/>
                </a:solidFill>
              </a:rPr>
              <a:t> </a:t>
            </a:r>
            <a:r>
              <a:rPr lang="tr-TR" sz="2000" b="1" dirty="0" err="1" smtClean="0">
                <a:solidFill>
                  <a:srgbClr val="FF0000"/>
                </a:solidFill>
              </a:rPr>
              <a:t>expences</a:t>
            </a:r>
            <a:r>
              <a:rPr lang="tr-TR" sz="2000" b="1" dirty="0" smtClean="0">
                <a:solidFill>
                  <a:srgbClr val="FF0000"/>
                </a:solidFill>
              </a:rPr>
              <a:t> </a:t>
            </a:r>
            <a:r>
              <a:rPr lang="tr-TR" sz="2000" b="1" dirty="0" err="1" smtClean="0">
                <a:solidFill>
                  <a:srgbClr val="FF0000"/>
                </a:solidFill>
              </a:rPr>
              <a:t>to</a:t>
            </a:r>
            <a:r>
              <a:rPr lang="tr-TR" sz="2000" b="1" dirty="0" smtClean="0">
                <a:solidFill>
                  <a:srgbClr val="FF0000"/>
                </a:solidFill>
              </a:rPr>
              <a:t> </a:t>
            </a:r>
            <a:r>
              <a:rPr lang="tr-TR" sz="2000" b="1" dirty="0" err="1" smtClean="0">
                <a:solidFill>
                  <a:srgbClr val="FF0000"/>
                </a:solidFill>
              </a:rPr>
              <a:t>reduce</a:t>
            </a:r>
            <a:r>
              <a:rPr lang="tr-TR" sz="2000" b="1" dirty="0" smtClean="0">
                <a:solidFill>
                  <a:srgbClr val="FF0000"/>
                </a:solidFill>
              </a:rPr>
              <a:t> </a:t>
            </a:r>
            <a:r>
              <a:rPr lang="tr-TR" sz="2000" b="1" dirty="0" err="1" smtClean="0">
                <a:solidFill>
                  <a:srgbClr val="FF0000"/>
                </a:solidFill>
              </a:rPr>
              <a:t>the</a:t>
            </a:r>
            <a:r>
              <a:rPr lang="tr-TR" sz="2000" b="1" dirty="0" smtClean="0">
                <a:solidFill>
                  <a:srgbClr val="FF0000"/>
                </a:solidFill>
              </a:rPr>
              <a:t> </a:t>
            </a:r>
            <a:r>
              <a:rPr lang="tr-TR" sz="2000" b="1" dirty="0" err="1" smtClean="0">
                <a:solidFill>
                  <a:srgbClr val="FF0000"/>
                </a:solidFill>
              </a:rPr>
              <a:t>cost</a:t>
            </a:r>
            <a:r>
              <a:rPr lang="tr-TR" sz="2000" b="1" dirty="0" smtClean="0">
                <a:solidFill>
                  <a:srgbClr val="FF0000"/>
                </a:solidFill>
              </a:rPr>
              <a:t> of </a:t>
            </a:r>
            <a:r>
              <a:rPr lang="tr-TR" sz="2000" b="1" dirty="0" err="1" smtClean="0">
                <a:solidFill>
                  <a:srgbClr val="FF0000"/>
                </a:solidFill>
              </a:rPr>
              <a:t>the</a:t>
            </a:r>
            <a:r>
              <a:rPr lang="tr-TR" sz="2000" b="1" dirty="0" smtClean="0">
                <a:solidFill>
                  <a:srgbClr val="FF0000"/>
                </a:solidFill>
              </a:rPr>
              <a:t> </a:t>
            </a:r>
            <a:r>
              <a:rPr lang="tr-TR" sz="2000" b="1" dirty="0" err="1" smtClean="0">
                <a:solidFill>
                  <a:srgbClr val="FF0000"/>
                </a:solidFill>
              </a:rPr>
              <a:t>project</a:t>
            </a:r>
            <a:r>
              <a:rPr lang="tr-TR" sz="2000" b="1" dirty="0" smtClean="0">
                <a:solidFill>
                  <a:srgbClr val="FF0000"/>
                </a:solidFill>
              </a:rPr>
              <a:t>,</a:t>
            </a:r>
          </a:p>
          <a:p>
            <a:pPr eaLnBrk="1" hangingPunct="1">
              <a:defRPr/>
            </a:pPr>
            <a:r>
              <a:rPr lang="tr-TR" sz="2000" b="1" dirty="0" smtClean="0">
                <a:solidFill>
                  <a:srgbClr val="FF0000"/>
                </a:solidFill>
              </a:rPr>
              <a:t>2) </a:t>
            </a:r>
            <a:r>
              <a:rPr lang="tr-TR" sz="2000" b="1" dirty="0" err="1" smtClean="0">
                <a:solidFill>
                  <a:srgbClr val="FF0000"/>
                </a:solidFill>
              </a:rPr>
              <a:t>share</a:t>
            </a:r>
            <a:r>
              <a:rPr lang="tr-TR" sz="2000" b="1" dirty="0" smtClean="0">
                <a:solidFill>
                  <a:srgbClr val="FF0000"/>
                </a:solidFill>
              </a:rPr>
              <a:t> </a:t>
            </a:r>
            <a:r>
              <a:rPr lang="tr-TR" sz="2000" b="1" dirty="0" err="1" smtClean="0">
                <a:solidFill>
                  <a:srgbClr val="FF0000"/>
                </a:solidFill>
              </a:rPr>
              <a:t>the</a:t>
            </a:r>
            <a:r>
              <a:rPr lang="tr-TR" sz="2000" b="1" dirty="0" smtClean="0">
                <a:solidFill>
                  <a:srgbClr val="FF0000"/>
                </a:solidFill>
              </a:rPr>
              <a:t> </a:t>
            </a:r>
            <a:r>
              <a:rPr lang="tr-TR" sz="2000" b="1" dirty="0" err="1" smtClean="0">
                <a:solidFill>
                  <a:srgbClr val="FF0000"/>
                </a:solidFill>
              </a:rPr>
              <a:t>added</a:t>
            </a:r>
            <a:r>
              <a:rPr lang="tr-TR" sz="2000" b="1" dirty="0" smtClean="0">
                <a:solidFill>
                  <a:srgbClr val="FF0000"/>
                </a:solidFill>
              </a:rPr>
              <a:t> </a:t>
            </a:r>
            <a:r>
              <a:rPr lang="tr-TR" sz="2000" b="1" dirty="0" err="1" smtClean="0">
                <a:solidFill>
                  <a:srgbClr val="FF0000"/>
                </a:solidFill>
              </a:rPr>
              <a:t>value</a:t>
            </a:r>
            <a:r>
              <a:rPr lang="tr-TR" sz="2000" b="1" dirty="0" smtClean="0">
                <a:solidFill>
                  <a:srgbClr val="FF0000"/>
                </a:solidFill>
              </a:rPr>
              <a:t> as </a:t>
            </a:r>
            <a:r>
              <a:rPr lang="tr-TR" sz="2000" b="1" dirty="0" err="1" smtClean="0">
                <a:solidFill>
                  <a:srgbClr val="FF0000"/>
                </a:solidFill>
              </a:rPr>
              <a:t>fair</a:t>
            </a:r>
            <a:r>
              <a:rPr lang="tr-TR" sz="2000" b="1" dirty="0" smtClean="0">
                <a:solidFill>
                  <a:srgbClr val="FF0000"/>
                </a:solidFill>
              </a:rPr>
              <a:t> as </a:t>
            </a:r>
            <a:r>
              <a:rPr lang="tr-TR" sz="2000" b="1" dirty="0" err="1" smtClean="0">
                <a:solidFill>
                  <a:srgbClr val="FF0000"/>
                </a:solidFill>
              </a:rPr>
              <a:t>possible</a:t>
            </a:r>
            <a:r>
              <a:rPr lang="tr-TR" sz="2000" b="1" dirty="0" smtClean="0">
                <a:solidFill>
                  <a:srgbClr val="FF0000"/>
                </a:solidFill>
              </a:rPr>
              <a:t> </a:t>
            </a:r>
            <a:r>
              <a:rPr lang="tr-TR" sz="2000" b="1" dirty="0" err="1" smtClean="0">
                <a:solidFill>
                  <a:srgbClr val="FF0000"/>
                </a:solidFill>
              </a:rPr>
              <a:t>among</a:t>
            </a:r>
            <a:r>
              <a:rPr lang="tr-TR" sz="2000" b="1" dirty="0" smtClean="0">
                <a:solidFill>
                  <a:srgbClr val="FF0000"/>
                </a:solidFill>
              </a:rPr>
              <a:t> </a:t>
            </a:r>
            <a:r>
              <a:rPr lang="tr-TR" sz="2000" b="1" dirty="0" err="1" smtClean="0">
                <a:solidFill>
                  <a:srgbClr val="FF0000"/>
                </a:solidFill>
              </a:rPr>
              <a:t>all</a:t>
            </a:r>
            <a:r>
              <a:rPr lang="tr-TR" sz="2000" b="1" dirty="0" smtClean="0">
                <a:solidFill>
                  <a:srgbClr val="FF0000"/>
                </a:solidFill>
              </a:rPr>
              <a:t> </a:t>
            </a:r>
            <a:r>
              <a:rPr lang="tr-TR" sz="2000" b="1" dirty="0" err="1" smtClean="0">
                <a:solidFill>
                  <a:srgbClr val="FF0000"/>
                </a:solidFill>
              </a:rPr>
              <a:t>stakeholders</a:t>
            </a:r>
            <a:r>
              <a:rPr lang="tr-TR" sz="2000" b="1" dirty="0" smtClean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12291" name="Text Box 6"/>
          <p:cNvSpPr txBox="1">
            <a:spLocks noChangeArrowheads="1"/>
          </p:cNvSpPr>
          <p:nvPr/>
        </p:nvSpPr>
        <p:spPr bwMode="auto">
          <a:xfrm>
            <a:off x="395288" y="280988"/>
            <a:ext cx="8569199" cy="461665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tr-TR" sz="2400" b="1" dirty="0" smtClean="0"/>
              <a:t>INNOVATIVE DEFINITION OF URBAN TRANSFORMATION</a:t>
            </a:r>
            <a:endParaRPr lang="tr-TR" sz="2400" b="1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928C93A-B348-4EC5-8719-3097688B8776}" type="slidenum">
              <a:rPr lang="tr-TR" smtClean="0"/>
              <a:pPr>
                <a:defRPr/>
              </a:pPr>
              <a:t>26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24567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5"/>
          <p:cNvSpPr txBox="1">
            <a:spLocks noChangeArrowheads="1"/>
          </p:cNvSpPr>
          <p:nvPr/>
        </p:nvSpPr>
        <p:spPr bwMode="auto">
          <a:xfrm>
            <a:off x="395288" y="908720"/>
            <a:ext cx="8424862" cy="5632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tr-TR" sz="2000" b="1" dirty="0" err="1" smtClean="0"/>
              <a:t>According</a:t>
            </a:r>
            <a:r>
              <a:rPr lang="tr-TR" sz="2000" b="1" dirty="0" smtClean="0"/>
              <a:t> </a:t>
            </a:r>
            <a:r>
              <a:rPr lang="tr-TR" sz="2000" b="1" dirty="0" err="1" smtClean="0"/>
              <a:t>to</a:t>
            </a:r>
            <a:r>
              <a:rPr lang="tr-TR" sz="2000" b="1" dirty="0" smtClean="0"/>
              <a:t> </a:t>
            </a:r>
            <a:r>
              <a:rPr lang="tr-TR" sz="2000" b="1" dirty="0" err="1" smtClean="0"/>
              <a:t>recent</a:t>
            </a:r>
            <a:r>
              <a:rPr lang="tr-TR" sz="2000" b="1" dirty="0" smtClean="0"/>
              <a:t> </a:t>
            </a:r>
            <a:r>
              <a:rPr lang="tr-TR" sz="2000" b="1" dirty="0" err="1" smtClean="0"/>
              <a:t>zonning</a:t>
            </a:r>
            <a:r>
              <a:rPr lang="tr-TR" sz="2000" b="1" dirty="0" smtClean="0"/>
              <a:t> </a:t>
            </a:r>
            <a:r>
              <a:rPr lang="tr-TR" sz="2000" b="1" dirty="0" err="1" smtClean="0"/>
              <a:t>plans</a:t>
            </a:r>
            <a:r>
              <a:rPr lang="tr-TR" sz="2000" b="1" dirty="0" smtClean="0"/>
              <a:t>, </a:t>
            </a:r>
            <a:r>
              <a:rPr lang="tr-TR" sz="2000" b="1" dirty="0" err="1" smtClean="0"/>
              <a:t>there</a:t>
            </a:r>
            <a:r>
              <a:rPr lang="tr-TR" sz="2000" b="1" dirty="0" smtClean="0"/>
              <a:t> is an </a:t>
            </a:r>
            <a:r>
              <a:rPr lang="tr-TR" sz="2000" b="1" dirty="0" err="1" smtClean="0"/>
              <a:t>excess</a:t>
            </a:r>
            <a:r>
              <a:rPr lang="tr-TR" sz="2000" b="1" dirty="0" smtClean="0"/>
              <a:t> </a:t>
            </a:r>
            <a:r>
              <a:rPr lang="tr-TR" sz="2000" b="1" dirty="0" err="1" smtClean="0"/>
              <a:t>capacity</a:t>
            </a:r>
            <a:r>
              <a:rPr lang="tr-TR" sz="2000" b="1" dirty="0" smtClean="0"/>
              <a:t> in </a:t>
            </a:r>
            <a:r>
              <a:rPr lang="tr-TR" sz="2000" b="1" dirty="0" err="1" smtClean="0"/>
              <a:t>building</a:t>
            </a:r>
            <a:r>
              <a:rPr lang="tr-TR" sz="2000" b="1" dirty="0" smtClean="0"/>
              <a:t> </a:t>
            </a:r>
            <a:r>
              <a:rPr lang="tr-TR" sz="2000" b="1" dirty="0" err="1" smtClean="0"/>
              <a:t>stock</a:t>
            </a:r>
            <a:r>
              <a:rPr lang="tr-TR" sz="2000" b="1" dirty="0" smtClean="0"/>
              <a:t> (</a:t>
            </a:r>
            <a:r>
              <a:rPr lang="tr-TR" sz="2000" b="1" dirty="0" err="1" smtClean="0"/>
              <a:t>more</a:t>
            </a:r>
            <a:r>
              <a:rPr lang="tr-TR" sz="2000" b="1" dirty="0" smtClean="0"/>
              <a:t> </a:t>
            </a:r>
            <a:r>
              <a:rPr lang="tr-TR" sz="2000" b="1" dirty="0" err="1" smtClean="0"/>
              <a:t>construction</a:t>
            </a:r>
            <a:r>
              <a:rPr lang="tr-TR" sz="2000" b="1" dirty="0" smtClean="0"/>
              <a:t> </a:t>
            </a:r>
            <a:r>
              <a:rPr lang="tr-TR" sz="2000" b="1" dirty="0" err="1" smtClean="0"/>
              <a:t>rights</a:t>
            </a:r>
            <a:r>
              <a:rPr lang="tr-TR" sz="2000" b="1" dirty="0" smtClean="0"/>
              <a:t> </a:t>
            </a:r>
            <a:r>
              <a:rPr lang="tr-TR" sz="2000" b="1" dirty="0" err="1" smtClean="0"/>
              <a:t>than</a:t>
            </a:r>
            <a:r>
              <a:rPr lang="tr-TR" sz="2000" b="1" dirty="0" smtClean="0"/>
              <a:t> </a:t>
            </a:r>
            <a:r>
              <a:rPr lang="tr-TR" sz="2000" b="1" dirty="0" err="1" smtClean="0"/>
              <a:t>existing</a:t>
            </a:r>
            <a:r>
              <a:rPr lang="tr-TR" sz="2000" b="1" dirty="0" smtClean="0"/>
              <a:t> </a:t>
            </a:r>
            <a:r>
              <a:rPr lang="tr-TR" sz="2000" b="1" dirty="0" err="1" smtClean="0"/>
              <a:t>houses</a:t>
            </a:r>
            <a:r>
              <a:rPr lang="tr-TR" sz="2000" b="1" dirty="0" smtClean="0"/>
              <a:t>). </a:t>
            </a:r>
          </a:p>
          <a:p>
            <a:pPr eaLnBrk="1" hangingPunct="1">
              <a:defRPr/>
            </a:pPr>
            <a:endParaRPr lang="tr-TR" sz="2000" b="1" dirty="0" smtClean="0"/>
          </a:p>
          <a:p>
            <a:pPr eaLnBrk="1" hangingPunct="1">
              <a:defRPr/>
            </a:pPr>
            <a:r>
              <a:rPr lang="tr-TR" sz="2000" b="1" dirty="0" err="1" smtClean="0"/>
              <a:t>We</a:t>
            </a:r>
            <a:r>
              <a:rPr lang="tr-TR" sz="2000" b="1" dirty="0" smtClean="0"/>
              <a:t> </a:t>
            </a:r>
            <a:r>
              <a:rPr lang="tr-TR" sz="2000" b="1" dirty="0" err="1" smtClean="0"/>
              <a:t>will</a:t>
            </a:r>
            <a:r>
              <a:rPr lang="tr-TR" sz="2000" b="1" dirty="0"/>
              <a:t> </a:t>
            </a:r>
            <a:r>
              <a:rPr lang="tr-TR" sz="2000" b="1" dirty="0" smtClean="0"/>
              <a:t> </a:t>
            </a:r>
            <a:r>
              <a:rPr lang="tr-TR" sz="2000" b="1" dirty="0" err="1" smtClean="0"/>
              <a:t>use</a:t>
            </a:r>
            <a:r>
              <a:rPr lang="tr-TR" sz="2000" b="1" dirty="0" smtClean="0"/>
              <a:t> </a:t>
            </a:r>
            <a:r>
              <a:rPr lang="tr-TR" sz="2000" b="1" dirty="0" err="1" smtClean="0"/>
              <a:t>this</a:t>
            </a:r>
            <a:r>
              <a:rPr lang="tr-TR" sz="2000" b="1" dirty="0" smtClean="0"/>
              <a:t> </a:t>
            </a:r>
            <a:r>
              <a:rPr lang="tr-TR" sz="2000" b="1" dirty="0" err="1" smtClean="0"/>
              <a:t>excess</a:t>
            </a:r>
            <a:r>
              <a:rPr lang="tr-TR" sz="2000" b="1" dirty="0" smtClean="0"/>
              <a:t> </a:t>
            </a:r>
            <a:r>
              <a:rPr lang="tr-TR" sz="2000" b="1" dirty="0" err="1" smtClean="0"/>
              <a:t>capacity</a:t>
            </a:r>
            <a:r>
              <a:rPr lang="tr-TR" sz="2000" b="1" dirty="0" smtClean="0"/>
              <a:t> </a:t>
            </a:r>
            <a:r>
              <a:rPr lang="tr-TR" sz="2000" b="1" dirty="0" err="1" smtClean="0"/>
              <a:t>to</a:t>
            </a:r>
            <a:r>
              <a:rPr lang="tr-TR" sz="2000" b="1" dirty="0" smtClean="0"/>
              <a:t> </a:t>
            </a:r>
            <a:r>
              <a:rPr lang="tr-TR" sz="2000" b="1" dirty="0" err="1" smtClean="0"/>
              <a:t>build</a:t>
            </a:r>
            <a:r>
              <a:rPr lang="tr-TR" sz="2000" b="1" dirty="0" smtClean="0"/>
              <a:t> </a:t>
            </a:r>
            <a:r>
              <a:rPr lang="tr-TR" sz="2000" b="1" dirty="0" err="1" smtClean="0"/>
              <a:t>new</a:t>
            </a:r>
            <a:r>
              <a:rPr lang="tr-TR" sz="2000" b="1" dirty="0" smtClean="0"/>
              <a:t> </a:t>
            </a:r>
            <a:r>
              <a:rPr lang="tr-TR" sz="2000" b="1" dirty="0" err="1" smtClean="0"/>
              <a:t>houses</a:t>
            </a:r>
            <a:r>
              <a:rPr lang="tr-TR" sz="2000" b="1" dirty="0" smtClean="0"/>
              <a:t> </a:t>
            </a:r>
            <a:r>
              <a:rPr lang="tr-TR" sz="2000" b="1" dirty="0" err="1" smtClean="0"/>
              <a:t>and</a:t>
            </a:r>
            <a:r>
              <a:rPr lang="tr-TR" sz="2000" b="1" dirty="0" smtClean="0"/>
              <a:t> </a:t>
            </a:r>
            <a:r>
              <a:rPr lang="tr-TR" sz="2000" b="1" dirty="0" err="1" smtClean="0"/>
              <a:t>sell</a:t>
            </a:r>
            <a:r>
              <a:rPr lang="tr-TR" sz="2000" b="1" dirty="0" smtClean="0"/>
              <a:t> </a:t>
            </a:r>
            <a:r>
              <a:rPr lang="tr-TR" sz="2000" b="1" dirty="0" err="1" smtClean="0"/>
              <a:t>them</a:t>
            </a:r>
            <a:endParaRPr lang="tr-TR" sz="2000" b="1" dirty="0" smtClean="0"/>
          </a:p>
          <a:p>
            <a:pPr eaLnBrk="1" hangingPunct="1">
              <a:defRPr/>
            </a:pPr>
            <a:r>
              <a:rPr lang="tr-TR" sz="2000" b="1" dirty="0" err="1" smtClean="0"/>
              <a:t>to</a:t>
            </a:r>
            <a:r>
              <a:rPr lang="tr-TR" sz="2000" b="1" dirty="0" smtClean="0"/>
              <a:t> </a:t>
            </a:r>
            <a:r>
              <a:rPr lang="tr-TR" sz="2000" b="1" dirty="0" err="1" smtClean="0"/>
              <a:t>newcomers</a:t>
            </a:r>
            <a:r>
              <a:rPr lang="tr-TR" sz="2000" b="1" dirty="0" smtClean="0"/>
              <a:t> </a:t>
            </a:r>
            <a:r>
              <a:rPr lang="tr-TR" sz="2000" b="1" dirty="0" err="1" smtClean="0"/>
              <a:t>from</a:t>
            </a:r>
            <a:r>
              <a:rPr lang="tr-TR" sz="2000" b="1" dirty="0" smtClean="0"/>
              <a:t> </a:t>
            </a:r>
            <a:r>
              <a:rPr lang="tr-TR" sz="2000" b="1" dirty="0" err="1" smtClean="0"/>
              <a:t>retail</a:t>
            </a:r>
            <a:r>
              <a:rPr lang="tr-TR" sz="2000" b="1" dirty="0" smtClean="0"/>
              <a:t> </a:t>
            </a:r>
            <a:r>
              <a:rPr lang="tr-TR" sz="2000" b="1" dirty="0" err="1" smtClean="0"/>
              <a:t>price</a:t>
            </a:r>
            <a:r>
              <a:rPr lang="tr-TR" sz="2000" b="1" dirty="0"/>
              <a:t> </a:t>
            </a:r>
            <a:r>
              <a:rPr lang="tr-TR" sz="2000" b="1" dirty="0" err="1" smtClean="0"/>
              <a:t>to</a:t>
            </a:r>
            <a:r>
              <a:rPr lang="tr-TR" sz="2000" b="1" dirty="0" smtClean="0"/>
              <a:t> </a:t>
            </a:r>
            <a:r>
              <a:rPr lang="tr-TR" sz="2000" b="1" dirty="0" err="1" smtClean="0"/>
              <a:t>make</a:t>
            </a:r>
            <a:r>
              <a:rPr lang="tr-TR" sz="2000" b="1" dirty="0" smtClean="0"/>
              <a:t> a </a:t>
            </a:r>
            <a:r>
              <a:rPr lang="tr-TR" sz="2000" b="1" dirty="0" err="1" smtClean="0"/>
              <a:t>profit</a:t>
            </a:r>
            <a:r>
              <a:rPr lang="tr-TR" sz="2000" b="1" dirty="0" smtClean="0"/>
              <a:t> (</a:t>
            </a:r>
            <a:r>
              <a:rPr lang="tr-TR" sz="2000" b="1" dirty="0" err="1" smtClean="0"/>
              <a:t>income</a:t>
            </a:r>
            <a:r>
              <a:rPr lang="tr-TR" sz="2000" b="1" dirty="0" smtClean="0"/>
              <a:t> </a:t>
            </a:r>
            <a:r>
              <a:rPr lang="tr-TR" sz="2000" b="1" dirty="0" err="1" smtClean="0"/>
              <a:t>from</a:t>
            </a:r>
            <a:r>
              <a:rPr lang="tr-TR" sz="2000" b="1" dirty="0" smtClean="0"/>
              <a:t> </a:t>
            </a:r>
            <a:r>
              <a:rPr lang="tr-TR" sz="2000" b="1" dirty="0" err="1" smtClean="0"/>
              <a:t>sales</a:t>
            </a:r>
            <a:r>
              <a:rPr lang="tr-TR" sz="2000" b="1" dirty="0" smtClean="0"/>
              <a:t> – </a:t>
            </a:r>
            <a:r>
              <a:rPr lang="tr-TR" sz="2000" b="1" dirty="0" err="1" smtClean="0"/>
              <a:t>payment</a:t>
            </a:r>
            <a:r>
              <a:rPr lang="tr-TR" sz="2000" b="1" dirty="0" smtClean="0"/>
              <a:t> </a:t>
            </a:r>
            <a:r>
              <a:rPr lang="tr-TR" sz="2000" b="1" dirty="0" err="1" smtClean="0"/>
              <a:t>to</a:t>
            </a:r>
            <a:r>
              <a:rPr lang="tr-TR" sz="2000" b="1" dirty="0" smtClean="0"/>
              <a:t> </a:t>
            </a:r>
            <a:r>
              <a:rPr lang="tr-TR" sz="2000" b="1" dirty="0" err="1" smtClean="0"/>
              <a:t>contractor</a:t>
            </a:r>
            <a:r>
              <a:rPr lang="tr-TR" sz="2000" b="1" dirty="0" smtClean="0"/>
              <a:t> = </a:t>
            </a:r>
            <a:r>
              <a:rPr lang="tr-TR" sz="2000" b="1" dirty="0" err="1" smtClean="0"/>
              <a:t>surplus</a:t>
            </a:r>
            <a:r>
              <a:rPr lang="tr-TR" sz="2000" b="1" dirty="0" smtClean="0"/>
              <a:t>).</a:t>
            </a:r>
          </a:p>
          <a:p>
            <a:pPr eaLnBrk="1" hangingPunct="1">
              <a:defRPr/>
            </a:pPr>
            <a:endParaRPr lang="tr-TR" sz="2000" b="1" dirty="0"/>
          </a:p>
          <a:p>
            <a:pPr eaLnBrk="1" hangingPunct="1">
              <a:defRPr/>
            </a:pPr>
            <a:r>
              <a:rPr lang="tr-TR" sz="2000" b="1" dirty="0" err="1" smtClean="0"/>
              <a:t>We</a:t>
            </a:r>
            <a:r>
              <a:rPr lang="tr-TR" sz="2000" b="1" dirty="0" smtClean="0"/>
              <a:t> </a:t>
            </a:r>
            <a:r>
              <a:rPr lang="tr-TR" sz="2000" b="1" dirty="0" err="1" smtClean="0"/>
              <a:t>will</a:t>
            </a:r>
            <a:r>
              <a:rPr lang="tr-TR" sz="2000" b="1" dirty="0" smtClean="0"/>
              <a:t> deliver </a:t>
            </a:r>
            <a:r>
              <a:rPr lang="tr-TR" sz="2000" b="1" dirty="0" err="1" smtClean="0"/>
              <a:t>new</a:t>
            </a:r>
            <a:r>
              <a:rPr lang="tr-TR" sz="2000" b="1" dirty="0" smtClean="0"/>
              <a:t> </a:t>
            </a:r>
            <a:r>
              <a:rPr lang="tr-TR" sz="2000" b="1" dirty="0" err="1" smtClean="0"/>
              <a:t>houses</a:t>
            </a:r>
            <a:r>
              <a:rPr lang="tr-TR" sz="2000" b="1" dirty="0" smtClean="0"/>
              <a:t> </a:t>
            </a:r>
            <a:r>
              <a:rPr lang="tr-TR" sz="2000" b="1" dirty="0" err="1" smtClean="0"/>
              <a:t>to</a:t>
            </a:r>
            <a:r>
              <a:rPr lang="tr-TR" sz="2000" b="1" dirty="0" smtClean="0"/>
              <a:t> </a:t>
            </a:r>
            <a:r>
              <a:rPr lang="tr-TR" sz="2000" b="1" dirty="0" err="1" smtClean="0"/>
              <a:t>property</a:t>
            </a:r>
            <a:r>
              <a:rPr lang="tr-TR" sz="2000" b="1" dirty="0" smtClean="0"/>
              <a:t> </a:t>
            </a:r>
            <a:r>
              <a:rPr lang="tr-TR" sz="2000" b="1" dirty="0" err="1" smtClean="0"/>
              <a:t>owner</a:t>
            </a:r>
            <a:r>
              <a:rPr lang="tr-TR" sz="2000" b="1" dirty="0" smtClean="0"/>
              <a:t> </a:t>
            </a:r>
            <a:r>
              <a:rPr lang="tr-TR" sz="2000" b="1" dirty="0" err="1" smtClean="0"/>
              <a:t>without</a:t>
            </a:r>
            <a:r>
              <a:rPr lang="tr-TR" sz="2000" b="1" dirty="0" smtClean="0"/>
              <a:t> </a:t>
            </a:r>
            <a:r>
              <a:rPr lang="tr-TR" sz="2000" b="1" dirty="0" err="1" smtClean="0"/>
              <a:t>any</a:t>
            </a:r>
            <a:r>
              <a:rPr lang="tr-TR" sz="2000" b="1" dirty="0" smtClean="0"/>
              <a:t> </a:t>
            </a:r>
            <a:r>
              <a:rPr lang="tr-TR" sz="2000" b="1" dirty="0" err="1" smtClean="0"/>
              <a:t>profit</a:t>
            </a:r>
            <a:r>
              <a:rPr lang="tr-TR" sz="2000" b="1" dirty="0" smtClean="0"/>
              <a:t> </a:t>
            </a:r>
            <a:r>
              <a:rPr lang="tr-TR" sz="2000" b="1" dirty="0" err="1" smtClean="0"/>
              <a:t>and</a:t>
            </a:r>
            <a:r>
              <a:rPr lang="tr-TR" sz="2000" b="1" dirty="0" smtClean="0"/>
              <a:t> </a:t>
            </a:r>
            <a:r>
              <a:rPr lang="tr-TR" sz="2000" b="1" dirty="0" err="1" smtClean="0"/>
              <a:t>compansate</a:t>
            </a:r>
            <a:r>
              <a:rPr lang="tr-TR" sz="2000" b="1" dirty="0" smtClean="0"/>
              <a:t> </a:t>
            </a:r>
            <a:r>
              <a:rPr lang="tr-TR" sz="2000" b="1" dirty="0" err="1" smtClean="0"/>
              <a:t>the</a:t>
            </a:r>
            <a:r>
              <a:rPr lang="tr-TR" sz="2000" b="1" dirty="0" smtClean="0"/>
              <a:t> </a:t>
            </a:r>
            <a:r>
              <a:rPr lang="tr-TR" sz="2000" b="1" dirty="0" err="1" smtClean="0"/>
              <a:t>contractor’s</a:t>
            </a:r>
            <a:r>
              <a:rPr lang="tr-TR" sz="2000" b="1" dirty="0" smtClean="0"/>
              <a:t> </a:t>
            </a:r>
            <a:r>
              <a:rPr lang="tr-TR" sz="2000" b="1" dirty="0" err="1" smtClean="0"/>
              <a:t>share</a:t>
            </a:r>
            <a:r>
              <a:rPr lang="tr-TR" sz="2000" b="1" dirty="0" smtClean="0"/>
              <a:t> </a:t>
            </a:r>
            <a:r>
              <a:rPr lang="tr-TR" sz="2000" b="1" dirty="0" err="1" smtClean="0"/>
              <a:t>via</a:t>
            </a:r>
            <a:r>
              <a:rPr lang="tr-TR" sz="2000" b="1" dirty="0" smtClean="0"/>
              <a:t> </a:t>
            </a:r>
            <a:r>
              <a:rPr lang="tr-TR" sz="2000" b="1" dirty="0" err="1" smtClean="0"/>
              <a:t>created</a:t>
            </a:r>
            <a:r>
              <a:rPr lang="tr-TR" sz="2000" b="1" dirty="0" smtClean="0"/>
              <a:t> </a:t>
            </a:r>
            <a:r>
              <a:rPr lang="tr-TR" sz="2000" b="1" dirty="0" err="1" smtClean="0"/>
              <a:t>surplus</a:t>
            </a:r>
            <a:r>
              <a:rPr lang="tr-TR" sz="2000" b="1" dirty="0" smtClean="0"/>
              <a:t>.</a:t>
            </a:r>
          </a:p>
          <a:p>
            <a:pPr eaLnBrk="1" hangingPunct="1">
              <a:defRPr/>
            </a:pPr>
            <a:endParaRPr lang="tr-TR" sz="2000" b="1" dirty="0"/>
          </a:p>
          <a:p>
            <a:pPr eaLnBrk="1" hangingPunct="1">
              <a:defRPr/>
            </a:pPr>
            <a:r>
              <a:rPr lang="tr-TR" sz="2000" b="1" dirty="0" err="1" smtClean="0"/>
              <a:t>If</a:t>
            </a:r>
            <a:r>
              <a:rPr lang="tr-TR" sz="2000" b="1" dirty="0" smtClean="0"/>
              <a:t> </a:t>
            </a:r>
            <a:r>
              <a:rPr lang="tr-TR" sz="2000" b="1" dirty="0" err="1" smtClean="0"/>
              <a:t>necessary</a:t>
            </a:r>
            <a:r>
              <a:rPr lang="tr-TR" sz="2000" b="1" dirty="0" smtClean="0"/>
              <a:t>, </a:t>
            </a:r>
            <a:r>
              <a:rPr lang="tr-TR" sz="2000" b="1" dirty="0" err="1" smtClean="0"/>
              <a:t>we</a:t>
            </a:r>
            <a:r>
              <a:rPr lang="tr-TR" sz="2000" b="1" dirty="0" smtClean="0"/>
              <a:t> </a:t>
            </a:r>
            <a:r>
              <a:rPr lang="tr-TR" sz="2000" b="1" dirty="0" err="1" smtClean="0"/>
              <a:t>will</a:t>
            </a:r>
            <a:r>
              <a:rPr lang="tr-TR" sz="2000" b="1" dirty="0" smtClean="0"/>
              <a:t>  </a:t>
            </a:r>
            <a:r>
              <a:rPr lang="tr-TR" sz="2000" b="1" dirty="0" err="1" smtClean="0"/>
              <a:t>increase</a:t>
            </a:r>
            <a:r>
              <a:rPr lang="tr-TR" sz="2000" b="1" dirty="0" smtClean="0"/>
              <a:t> </a:t>
            </a:r>
            <a:r>
              <a:rPr lang="tr-TR" sz="2000" b="1" dirty="0" err="1" smtClean="0"/>
              <a:t>surplus</a:t>
            </a:r>
            <a:r>
              <a:rPr lang="tr-TR" sz="2000" b="1" dirty="0" smtClean="0"/>
              <a:t> </a:t>
            </a:r>
            <a:r>
              <a:rPr lang="tr-TR" sz="2000" b="1" dirty="0" err="1" smtClean="0"/>
              <a:t>through</a:t>
            </a:r>
            <a:r>
              <a:rPr lang="tr-TR" sz="2000" b="1" dirty="0" smtClean="0"/>
              <a:t> </a:t>
            </a:r>
            <a:r>
              <a:rPr lang="tr-TR" sz="2000" b="1" dirty="0" err="1" smtClean="0"/>
              <a:t>our</a:t>
            </a:r>
            <a:r>
              <a:rPr lang="tr-TR" sz="2000" b="1" dirty="0" smtClean="0"/>
              <a:t> </a:t>
            </a:r>
            <a:r>
              <a:rPr lang="tr-TR" sz="2000" b="1" dirty="0" err="1" smtClean="0"/>
              <a:t>own</a:t>
            </a:r>
            <a:r>
              <a:rPr lang="tr-TR" sz="2000" b="1" dirty="0" smtClean="0"/>
              <a:t> </a:t>
            </a:r>
            <a:r>
              <a:rPr lang="tr-TR" sz="2000" b="1" dirty="0" err="1" smtClean="0"/>
              <a:t>resources</a:t>
            </a:r>
            <a:r>
              <a:rPr lang="tr-TR" sz="2000" b="1" dirty="0" smtClean="0"/>
              <a:t>.</a:t>
            </a:r>
          </a:p>
          <a:p>
            <a:pPr eaLnBrk="1" hangingPunct="1">
              <a:defRPr/>
            </a:pPr>
            <a:endParaRPr lang="tr-TR" sz="2000" b="1" dirty="0"/>
          </a:p>
          <a:p>
            <a:pPr eaLnBrk="1" hangingPunct="1">
              <a:defRPr/>
            </a:pPr>
            <a:r>
              <a:rPr lang="tr-TR" sz="2000" b="1" dirty="0" err="1" smtClean="0"/>
              <a:t>Property</a:t>
            </a:r>
            <a:r>
              <a:rPr lang="tr-TR" sz="2000" b="1" dirty="0" smtClean="0"/>
              <a:t> </a:t>
            </a:r>
            <a:r>
              <a:rPr lang="tr-TR" sz="2000" b="1" dirty="0" err="1" smtClean="0"/>
              <a:t>owners</a:t>
            </a:r>
            <a:r>
              <a:rPr lang="tr-TR" sz="2000" b="1" dirty="0" smtClean="0"/>
              <a:t> </a:t>
            </a:r>
            <a:r>
              <a:rPr lang="tr-TR" sz="2000" b="1" dirty="0" err="1" smtClean="0"/>
              <a:t>will</a:t>
            </a:r>
            <a:r>
              <a:rPr lang="tr-TR" sz="2000" b="1" dirty="0" smtClean="0"/>
              <a:t> </a:t>
            </a:r>
            <a:r>
              <a:rPr lang="tr-TR" sz="2000" b="1" dirty="0" smtClean="0">
                <a:solidFill>
                  <a:srgbClr val="FF0000"/>
                </a:solidFill>
              </a:rPr>
              <a:t>pay/</a:t>
            </a:r>
            <a:r>
              <a:rPr lang="tr-TR" sz="2000" b="1" dirty="0" err="1" smtClean="0">
                <a:solidFill>
                  <a:srgbClr val="FF0000"/>
                </a:solidFill>
              </a:rPr>
              <a:t>or</a:t>
            </a:r>
            <a:r>
              <a:rPr lang="tr-TR" sz="2000" b="1" dirty="0" smtClean="0">
                <a:solidFill>
                  <a:srgbClr val="FF0000"/>
                </a:solidFill>
              </a:rPr>
              <a:t> </a:t>
            </a:r>
            <a:r>
              <a:rPr lang="tr-TR" sz="2000" b="1" dirty="0" err="1" smtClean="0">
                <a:solidFill>
                  <a:srgbClr val="FF0000"/>
                </a:solidFill>
              </a:rPr>
              <a:t>to</a:t>
            </a:r>
            <a:r>
              <a:rPr lang="tr-TR" sz="2000" b="1" dirty="0" smtClean="0">
                <a:solidFill>
                  <a:srgbClr val="FF0000"/>
                </a:solidFill>
              </a:rPr>
              <a:t> be </a:t>
            </a:r>
            <a:r>
              <a:rPr lang="tr-TR" sz="2000" b="1" dirty="0" err="1" smtClean="0">
                <a:solidFill>
                  <a:srgbClr val="FF0000"/>
                </a:solidFill>
              </a:rPr>
              <a:t>paid</a:t>
            </a:r>
            <a:r>
              <a:rPr lang="tr-TR" sz="2000" b="1" dirty="0" smtClean="0">
                <a:solidFill>
                  <a:srgbClr val="FF0000"/>
                </a:solidFill>
              </a:rPr>
              <a:t> </a:t>
            </a:r>
            <a:r>
              <a:rPr lang="tr-TR" sz="2000" b="1" dirty="0" err="1" smtClean="0"/>
              <a:t>due</a:t>
            </a:r>
            <a:r>
              <a:rPr lang="tr-TR" sz="2000" b="1" dirty="0" smtClean="0"/>
              <a:t> </a:t>
            </a:r>
            <a:r>
              <a:rPr lang="tr-TR" sz="2000" b="1" dirty="0" err="1" smtClean="0"/>
              <a:t>the</a:t>
            </a:r>
            <a:r>
              <a:rPr lang="tr-TR" sz="2000" b="1" dirty="0" smtClean="0"/>
              <a:t> </a:t>
            </a:r>
            <a:r>
              <a:rPr lang="tr-TR" sz="2000" b="1" dirty="0" err="1" smtClean="0"/>
              <a:t>difference</a:t>
            </a:r>
            <a:r>
              <a:rPr lang="tr-TR" sz="2000" b="1" dirty="0" smtClean="0"/>
              <a:t> </a:t>
            </a:r>
            <a:r>
              <a:rPr lang="tr-TR" sz="2000" b="1" dirty="0" err="1" smtClean="0"/>
              <a:t>between</a:t>
            </a:r>
            <a:r>
              <a:rPr lang="tr-TR" sz="2000" b="1" dirty="0" smtClean="0"/>
              <a:t> </a:t>
            </a:r>
            <a:r>
              <a:rPr lang="tr-TR" sz="2000" b="1" dirty="0" err="1" smtClean="0"/>
              <a:t>the</a:t>
            </a:r>
            <a:r>
              <a:rPr lang="tr-TR" sz="2000" b="1" dirty="0" smtClean="0"/>
              <a:t> </a:t>
            </a:r>
            <a:r>
              <a:rPr lang="tr-TR" sz="2000" b="1" dirty="0" err="1" smtClean="0"/>
              <a:t>non-profit</a:t>
            </a:r>
            <a:r>
              <a:rPr lang="tr-TR" sz="2000" b="1" dirty="0" smtClean="0"/>
              <a:t> </a:t>
            </a:r>
            <a:r>
              <a:rPr lang="tr-TR" sz="2000" b="1" dirty="0" err="1" smtClean="0"/>
              <a:t>price</a:t>
            </a:r>
            <a:r>
              <a:rPr lang="tr-TR" sz="2000" b="1" dirty="0" smtClean="0"/>
              <a:t> of </a:t>
            </a:r>
            <a:r>
              <a:rPr lang="tr-TR" sz="2000" b="1" dirty="0" err="1" smtClean="0"/>
              <a:t>their</a:t>
            </a:r>
            <a:r>
              <a:rPr lang="tr-TR" sz="2000" b="1" dirty="0" smtClean="0"/>
              <a:t> </a:t>
            </a:r>
            <a:r>
              <a:rPr lang="tr-TR" sz="2000" b="1" dirty="0" err="1" smtClean="0"/>
              <a:t>new</a:t>
            </a:r>
            <a:r>
              <a:rPr lang="tr-TR" sz="2000" b="1" dirty="0" smtClean="0"/>
              <a:t> </a:t>
            </a:r>
            <a:r>
              <a:rPr lang="tr-TR" sz="2000" b="1" dirty="0" err="1" smtClean="0"/>
              <a:t>house</a:t>
            </a:r>
            <a:r>
              <a:rPr lang="tr-TR" sz="2000" b="1" dirty="0" smtClean="0"/>
              <a:t>(s) </a:t>
            </a:r>
            <a:r>
              <a:rPr lang="tr-TR" sz="2000" b="1" dirty="0" err="1" smtClean="0"/>
              <a:t>and</a:t>
            </a:r>
            <a:r>
              <a:rPr lang="tr-TR" sz="2000" b="1" dirty="0" smtClean="0"/>
              <a:t> </a:t>
            </a:r>
            <a:r>
              <a:rPr lang="tr-TR" sz="2000" b="1" dirty="0" err="1" smtClean="0"/>
              <a:t>the</a:t>
            </a:r>
            <a:r>
              <a:rPr lang="tr-TR" sz="2000" b="1" dirty="0" smtClean="0"/>
              <a:t> </a:t>
            </a:r>
            <a:r>
              <a:rPr lang="tr-TR" sz="2000" b="1" dirty="0" err="1" smtClean="0"/>
              <a:t>mutually</a:t>
            </a:r>
            <a:r>
              <a:rPr lang="tr-TR" sz="2000" b="1" dirty="0" smtClean="0"/>
              <a:t> </a:t>
            </a:r>
            <a:r>
              <a:rPr lang="tr-TR" sz="2000" b="1" dirty="0" err="1" smtClean="0"/>
              <a:t>agreed</a:t>
            </a:r>
            <a:r>
              <a:rPr lang="tr-TR" sz="2000" b="1" dirty="0" smtClean="0"/>
              <a:t>  </a:t>
            </a:r>
            <a:r>
              <a:rPr lang="tr-TR" sz="2000" b="1" dirty="0" err="1" smtClean="0"/>
              <a:t>value</a:t>
            </a:r>
            <a:r>
              <a:rPr lang="tr-TR" sz="2000" b="1" dirty="0" smtClean="0"/>
              <a:t> of </a:t>
            </a:r>
            <a:r>
              <a:rPr lang="tr-TR" sz="2000" b="1" dirty="0" err="1" smtClean="0"/>
              <a:t>their</a:t>
            </a:r>
            <a:r>
              <a:rPr lang="tr-TR" sz="2000" b="1" dirty="0" smtClean="0"/>
              <a:t> </a:t>
            </a:r>
            <a:r>
              <a:rPr lang="tr-TR" sz="2000" b="1" dirty="0" err="1" smtClean="0"/>
              <a:t>property</a:t>
            </a:r>
            <a:r>
              <a:rPr lang="tr-TR" sz="2000" b="1" dirty="0" smtClean="0"/>
              <a:t> (</a:t>
            </a:r>
            <a:r>
              <a:rPr lang="tr-TR" sz="2000" b="1" dirty="0" err="1" smtClean="0"/>
              <a:t>land</a:t>
            </a:r>
            <a:r>
              <a:rPr lang="tr-TR" sz="2000" b="1" dirty="0" smtClean="0"/>
              <a:t>, </a:t>
            </a:r>
            <a:r>
              <a:rPr lang="tr-TR" sz="2000" b="1" dirty="0" err="1" smtClean="0"/>
              <a:t>house</a:t>
            </a:r>
            <a:r>
              <a:rPr lang="tr-TR" sz="2000" b="1" dirty="0" smtClean="0"/>
              <a:t>, </a:t>
            </a:r>
            <a:r>
              <a:rPr lang="tr-TR" sz="2000" b="1" dirty="0" err="1" smtClean="0"/>
              <a:t>tree</a:t>
            </a:r>
            <a:r>
              <a:rPr lang="tr-TR" sz="2000" b="1" dirty="0" smtClean="0"/>
              <a:t>, </a:t>
            </a:r>
            <a:r>
              <a:rPr lang="tr-TR" sz="2000" b="1" dirty="0" err="1" smtClean="0"/>
              <a:t>view</a:t>
            </a:r>
            <a:r>
              <a:rPr lang="tr-TR" sz="2000" b="1" dirty="0" smtClean="0"/>
              <a:t> </a:t>
            </a:r>
            <a:r>
              <a:rPr lang="tr-TR" sz="2000" b="1" dirty="0" err="1" smtClean="0"/>
              <a:t>advantage</a:t>
            </a:r>
            <a:r>
              <a:rPr lang="tr-TR" sz="2000" b="1" dirty="0" smtClean="0"/>
              <a:t>, </a:t>
            </a:r>
            <a:r>
              <a:rPr lang="tr-TR" sz="2000" b="1" dirty="0" err="1" smtClean="0"/>
              <a:t>etc</a:t>
            </a:r>
            <a:r>
              <a:rPr lang="tr-TR" sz="2000" b="1" dirty="0" smtClean="0"/>
              <a:t>).</a:t>
            </a:r>
          </a:p>
          <a:p>
            <a:pPr eaLnBrk="1" hangingPunct="1">
              <a:defRPr/>
            </a:pPr>
            <a:endParaRPr lang="tr-TR" sz="2000" b="1" dirty="0" smtClean="0"/>
          </a:p>
          <a:p>
            <a:pPr eaLnBrk="1" hangingPunct="1">
              <a:defRPr/>
            </a:pPr>
            <a:r>
              <a:rPr lang="tr-TR" sz="2000" b="1" dirty="0" err="1" smtClean="0"/>
              <a:t>If</a:t>
            </a:r>
            <a:r>
              <a:rPr lang="tr-TR" sz="2000" b="1" dirty="0" smtClean="0"/>
              <a:t> </a:t>
            </a:r>
            <a:r>
              <a:rPr lang="tr-TR" sz="2000" b="1" dirty="0" err="1" smtClean="0"/>
              <a:t>any</a:t>
            </a:r>
            <a:r>
              <a:rPr lang="tr-TR" sz="2000" b="1" dirty="0" smtClean="0"/>
              <a:t> </a:t>
            </a:r>
            <a:r>
              <a:rPr lang="tr-TR" sz="2000" b="1" dirty="0" err="1" smtClean="0"/>
              <a:t>difficulty</a:t>
            </a:r>
            <a:r>
              <a:rPr lang="tr-TR" sz="2000" b="1" dirty="0" smtClean="0"/>
              <a:t> </a:t>
            </a:r>
            <a:r>
              <a:rPr lang="tr-TR" sz="2000" b="1" dirty="0" err="1" smtClean="0"/>
              <a:t>occurs</a:t>
            </a:r>
            <a:r>
              <a:rPr lang="tr-TR" sz="2000" b="1" dirty="0" smtClean="0"/>
              <a:t> in </a:t>
            </a:r>
            <a:r>
              <a:rPr lang="tr-TR" sz="2000" b="1" dirty="0" err="1" smtClean="0"/>
              <a:t>making</a:t>
            </a:r>
            <a:r>
              <a:rPr lang="tr-TR" sz="2000" b="1" dirty="0" smtClean="0"/>
              <a:t> </a:t>
            </a:r>
            <a:r>
              <a:rPr lang="tr-TR" sz="2000" b="1" dirty="0" err="1" smtClean="0"/>
              <a:t>this</a:t>
            </a:r>
            <a:r>
              <a:rPr lang="tr-TR" sz="2000" b="1" dirty="0" smtClean="0"/>
              <a:t> </a:t>
            </a:r>
            <a:r>
              <a:rPr lang="tr-TR" sz="2000" b="1" dirty="0" err="1" smtClean="0"/>
              <a:t>extra</a:t>
            </a:r>
            <a:r>
              <a:rPr lang="tr-TR" sz="2000" b="1" dirty="0" smtClean="0"/>
              <a:t> </a:t>
            </a:r>
            <a:r>
              <a:rPr lang="tr-TR" sz="2000" b="1" dirty="0" err="1" smtClean="0"/>
              <a:t>payment</a:t>
            </a:r>
            <a:r>
              <a:rPr lang="tr-TR" sz="2000" b="1" dirty="0" smtClean="0"/>
              <a:t>, </a:t>
            </a:r>
            <a:r>
              <a:rPr lang="tr-TR" sz="2000" b="1" dirty="0" err="1" smtClean="0"/>
              <a:t>we</a:t>
            </a:r>
            <a:r>
              <a:rPr lang="tr-TR" sz="2000" b="1" dirty="0" smtClean="0"/>
              <a:t> </a:t>
            </a:r>
            <a:r>
              <a:rPr lang="tr-TR" sz="2000" b="1" dirty="0" err="1" smtClean="0"/>
              <a:t>will</a:t>
            </a:r>
            <a:r>
              <a:rPr lang="tr-TR" sz="2000" b="1" dirty="0" smtClean="0"/>
              <a:t> </a:t>
            </a:r>
            <a:r>
              <a:rPr lang="tr-TR" sz="2000" b="1" dirty="0" err="1" smtClean="0">
                <a:solidFill>
                  <a:srgbClr val="FF0000"/>
                </a:solidFill>
              </a:rPr>
              <a:t>supply</a:t>
            </a:r>
            <a:endParaRPr lang="tr-TR" sz="2000" b="1" dirty="0" smtClean="0">
              <a:solidFill>
                <a:srgbClr val="FF0000"/>
              </a:solidFill>
            </a:endParaRPr>
          </a:p>
          <a:p>
            <a:pPr eaLnBrk="1" hangingPunct="1">
              <a:defRPr/>
            </a:pPr>
            <a:r>
              <a:rPr lang="tr-TR" sz="2000" b="1" dirty="0" smtClean="0">
                <a:solidFill>
                  <a:srgbClr val="FF0000"/>
                </a:solidFill>
              </a:rPr>
              <a:t>/</a:t>
            </a:r>
            <a:r>
              <a:rPr lang="tr-TR" sz="2000" b="1" dirty="0" err="1" smtClean="0">
                <a:solidFill>
                  <a:srgbClr val="FF0000"/>
                </a:solidFill>
              </a:rPr>
              <a:t>assist</a:t>
            </a:r>
            <a:r>
              <a:rPr lang="tr-TR" sz="2000" b="1" dirty="0" smtClean="0">
                <a:solidFill>
                  <a:srgbClr val="FF0000"/>
                </a:solidFill>
              </a:rPr>
              <a:t> </a:t>
            </a:r>
            <a:r>
              <a:rPr lang="tr-TR" sz="2000" b="1" dirty="0" err="1" smtClean="0">
                <a:solidFill>
                  <a:srgbClr val="FF0000"/>
                </a:solidFill>
              </a:rPr>
              <a:t>for</a:t>
            </a:r>
            <a:r>
              <a:rPr lang="tr-TR" sz="2000" b="1" dirty="0" smtClean="0"/>
              <a:t> </a:t>
            </a:r>
            <a:r>
              <a:rPr lang="tr-TR" sz="2000" b="1" dirty="0" err="1" smtClean="0"/>
              <a:t>credits</a:t>
            </a:r>
            <a:r>
              <a:rPr lang="tr-TR" sz="2000" b="1" dirty="0" smtClean="0"/>
              <a:t> </a:t>
            </a:r>
            <a:r>
              <a:rPr lang="tr-TR" sz="2000" b="1" dirty="0" err="1" smtClean="0"/>
              <a:t>with</a:t>
            </a:r>
            <a:r>
              <a:rPr lang="tr-TR" sz="2000" b="1" dirty="0" smtClean="0"/>
              <a:t> </a:t>
            </a:r>
            <a:r>
              <a:rPr lang="tr-TR" sz="2000" b="1" dirty="0" err="1" smtClean="0"/>
              <a:t>achievable</a:t>
            </a:r>
            <a:r>
              <a:rPr lang="tr-TR" sz="2000" b="1" dirty="0" smtClean="0"/>
              <a:t> personel </a:t>
            </a:r>
            <a:r>
              <a:rPr lang="tr-TR" sz="2000" b="1" dirty="0" err="1" smtClean="0"/>
              <a:t>payment</a:t>
            </a:r>
            <a:r>
              <a:rPr lang="tr-TR" sz="2000" b="1" dirty="0" smtClean="0"/>
              <a:t> </a:t>
            </a:r>
            <a:r>
              <a:rPr lang="tr-TR" sz="2000" b="1" dirty="0" err="1" smtClean="0"/>
              <a:t>schedules</a:t>
            </a:r>
            <a:r>
              <a:rPr lang="tr-TR" sz="2000" b="1" dirty="0" smtClean="0"/>
              <a:t>.  </a:t>
            </a:r>
            <a:endParaRPr lang="tr-TR" sz="2000" b="1" dirty="0"/>
          </a:p>
        </p:txBody>
      </p:sp>
      <p:sp>
        <p:nvSpPr>
          <p:cNvPr id="12291" name="Text Box 6"/>
          <p:cNvSpPr txBox="1">
            <a:spLocks noChangeArrowheads="1"/>
          </p:cNvSpPr>
          <p:nvPr/>
        </p:nvSpPr>
        <p:spPr bwMode="auto">
          <a:xfrm>
            <a:off x="395288" y="280988"/>
            <a:ext cx="8569199" cy="461665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tr-TR" sz="2400" b="1" dirty="0" smtClean="0"/>
              <a:t>HOW WILL WE REACH OUR TARGETS?</a:t>
            </a:r>
            <a:endParaRPr lang="tr-TR" sz="2400" b="1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928C93A-B348-4EC5-8719-3097688B8776}" type="slidenum">
              <a:rPr lang="tr-TR" smtClean="0"/>
              <a:pPr>
                <a:defRPr/>
              </a:pPr>
              <a:t>27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74661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5"/>
          <p:cNvSpPr txBox="1">
            <a:spLocks noChangeArrowheads="1"/>
          </p:cNvSpPr>
          <p:nvPr/>
        </p:nvSpPr>
        <p:spPr bwMode="auto">
          <a:xfrm>
            <a:off x="395288" y="908720"/>
            <a:ext cx="8424862" cy="5632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tr-TR" sz="2000" b="1" dirty="0" smtClean="0"/>
              <a:t>THE RECENT TREND IN THE WORLD IS TO CREAT SMART CITIES</a:t>
            </a:r>
          </a:p>
          <a:p>
            <a:pPr eaLnBrk="1" hangingPunct="1">
              <a:defRPr/>
            </a:pPr>
            <a:r>
              <a:rPr lang="tr-TR" sz="2000" b="1" dirty="0" smtClean="0"/>
              <a:t>TO ACHIEVE BETTER LIVING STANDARDS FOR THE PEOPLE.</a:t>
            </a:r>
          </a:p>
          <a:p>
            <a:pPr eaLnBrk="1" hangingPunct="1">
              <a:defRPr/>
            </a:pPr>
            <a:endParaRPr lang="tr-TR" sz="2000" b="1" dirty="0" smtClean="0"/>
          </a:p>
          <a:p>
            <a:pPr eaLnBrk="1" hangingPunct="1">
              <a:defRPr/>
            </a:pPr>
            <a:r>
              <a:rPr lang="tr-TR" sz="2000" b="1" dirty="0" smtClean="0"/>
              <a:t>THE PRE-REQUEST OF BEING A SMART CITY IS SMART CITIZENS.</a:t>
            </a:r>
          </a:p>
          <a:p>
            <a:pPr eaLnBrk="1" hangingPunct="1">
              <a:defRPr/>
            </a:pPr>
            <a:endParaRPr lang="tr-TR" sz="2000" b="1" dirty="0"/>
          </a:p>
          <a:p>
            <a:pPr eaLnBrk="1" hangingPunct="1">
              <a:defRPr/>
            </a:pPr>
            <a:r>
              <a:rPr lang="tr-TR" sz="2000" b="1" dirty="0" smtClean="0"/>
              <a:t>ONE – USUALLY - CAN NOT BE SMART IF HIS/HER BASIC DEMANDS (FOOD, HOUSING, HEALTH, EDUCATION ETC.) </a:t>
            </a:r>
          </a:p>
          <a:p>
            <a:pPr eaLnBrk="1" hangingPunct="1">
              <a:defRPr/>
            </a:pPr>
            <a:r>
              <a:rPr lang="tr-TR" sz="2000" b="1" dirty="0" smtClean="0"/>
              <a:t>CAN NOT BE SATISFIED, PROPERLY.</a:t>
            </a:r>
          </a:p>
          <a:p>
            <a:pPr eaLnBrk="1" hangingPunct="1">
              <a:defRPr/>
            </a:pPr>
            <a:endParaRPr lang="tr-TR" sz="2000" b="1" dirty="0" smtClean="0"/>
          </a:p>
          <a:p>
            <a:pPr eaLnBrk="1" hangingPunct="1">
              <a:defRPr/>
            </a:pPr>
            <a:r>
              <a:rPr lang="tr-TR" sz="2000" b="1" dirty="0" smtClean="0"/>
              <a:t>THIS IS WHY WE CONSIDER «URBAN TRANSFORMATION» </a:t>
            </a:r>
          </a:p>
          <a:p>
            <a:pPr eaLnBrk="1" hangingPunct="1">
              <a:defRPr/>
            </a:pPr>
            <a:r>
              <a:rPr lang="tr-TR" sz="2000" b="1" dirty="0" smtClean="0"/>
              <a:t>AS A MUST FOR BEING A SMART CITY.</a:t>
            </a:r>
          </a:p>
          <a:p>
            <a:pPr eaLnBrk="1" hangingPunct="1">
              <a:defRPr/>
            </a:pPr>
            <a:endParaRPr lang="tr-TR" sz="2000" b="1" dirty="0"/>
          </a:p>
          <a:p>
            <a:pPr eaLnBrk="1" hangingPunct="1">
              <a:defRPr/>
            </a:pPr>
            <a:r>
              <a:rPr lang="tr-TR" sz="2000" b="1" dirty="0" smtClean="0"/>
              <a:t>OUR TARGET IS TO MAKE PEOPLE MUCH SATISFIED IN THEIR NEW ENVIRONMENT FOR PROVOKING THEM TO BE SMARTER.</a:t>
            </a:r>
          </a:p>
          <a:p>
            <a:pPr eaLnBrk="1" hangingPunct="1">
              <a:defRPr/>
            </a:pPr>
            <a:endParaRPr lang="tr-TR" sz="2000" b="1" dirty="0"/>
          </a:p>
          <a:p>
            <a:pPr eaLnBrk="1" hangingPunct="1">
              <a:defRPr/>
            </a:pPr>
            <a:r>
              <a:rPr lang="tr-TR" sz="2000" b="1" dirty="0" smtClean="0"/>
              <a:t>WE BELIEVE THAT OUR INNOVATIVE APPROACH IN </a:t>
            </a:r>
          </a:p>
          <a:p>
            <a:pPr eaLnBrk="1" hangingPunct="1">
              <a:defRPr/>
            </a:pPr>
            <a:r>
              <a:rPr lang="tr-TR" sz="2000" b="1" dirty="0" smtClean="0"/>
              <a:t>«URBAN TRANSFORMATION» WILL SUPPORT US IN OUR WAY </a:t>
            </a:r>
          </a:p>
          <a:p>
            <a:pPr eaLnBrk="1" hangingPunct="1">
              <a:defRPr/>
            </a:pPr>
            <a:r>
              <a:rPr lang="tr-TR" sz="2000" b="1" dirty="0" smtClean="0"/>
              <a:t>TOWARDS A </a:t>
            </a:r>
            <a:r>
              <a:rPr lang="tr-TR" sz="2000" b="1" dirty="0" smtClean="0">
                <a:solidFill>
                  <a:srgbClr val="FF0000"/>
                </a:solidFill>
              </a:rPr>
              <a:t>SMART  CITY OF IZMIR </a:t>
            </a:r>
            <a:r>
              <a:rPr lang="tr-TR" sz="2000" b="1" dirty="0" smtClean="0"/>
              <a:t>BASED ON INNOVATIONS.</a:t>
            </a:r>
            <a:endParaRPr lang="tr-TR" sz="800" b="1" dirty="0" smtClean="0"/>
          </a:p>
        </p:txBody>
      </p:sp>
      <p:sp>
        <p:nvSpPr>
          <p:cNvPr id="12291" name="Text Box 6"/>
          <p:cNvSpPr txBox="1">
            <a:spLocks noChangeArrowheads="1"/>
          </p:cNvSpPr>
          <p:nvPr/>
        </p:nvSpPr>
        <p:spPr bwMode="auto">
          <a:xfrm>
            <a:off x="395288" y="280988"/>
            <a:ext cx="8569199" cy="461665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tr-TR" sz="2400" b="1" dirty="0" smtClean="0"/>
              <a:t>CONCLUSION</a:t>
            </a:r>
            <a:endParaRPr lang="tr-TR" sz="2400" b="1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928C93A-B348-4EC5-8719-3097688B8776}" type="slidenum">
              <a:rPr lang="tr-TR" smtClean="0"/>
              <a:pPr>
                <a:defRPr/>
              </a:pPr>
              <a:t>28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32013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Text Box 6"/>
          <p:cNvSpPr txBox="1">
            <a:spLocks noChangeArrowheads="1"/>
          </p:cNvSpPr>
          <p:nvPr/>
        </p:nvSpPr>
        <p:spPr bwMode="auto">
          <a:xfrm>
            <a:off x="395288" y="280988"/>
            <a:ext cx="8569199" cy="461665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tr-TR" sz="2400" b="1" dirty="0" smtClean="0"/>
              <a:t>FINAL WORDS FROM HZ. MEVLANA</a:t>
            </a:r>
            <a:endParaRPr lang="tr-TR" sz="2400" b="1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928C93A-B348-4EC5-8719-3097688B8776}" type="slidenum">
              <a:rPr lang="tr-TR" smtClean="0"/>
              <a:pPr>
                <a:defRPr/>
              </a:pPr>
              <a:t>29</a:t>
            </a:fld>
            <a:endParaRPr lang="tr-TR"/>
          </a:p>
        </p:txBody>
      </p:sp>
      <p:pic>
        <p:nvPicPr>
          <p:cNvPr id="1026" name="Picture 2" descr="https://encrypted-tbn2.gstatic.com/images?q=tbn:ANd9GcTHoZ2u73O3cVY0GfTAz7QzzUF-lkGApIgzRKc7a3k-5zxnKK-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196" y="1052736"/>
            <a:ext cx="3750962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ikdörtgen 1"/>
          <p:cNvSpPr/>
          <p:nvPr/>
        </p:nvSpPr>
        <p:spPr>
          <a:xfrm>
            <a:off x="4248472" y="980728"/>
            <a:ext cx="4572000" cy="535531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tr-TR" b="1" dirty="0" err="1"/>
              <a:t>TopIumsaI</a:t>
            </a:r>
            <a:r>
              <a:rPr lang="tr-TR" b="1" dirty="0"/>
              <a:t> </a:t>
            </a:r>
            <a:r>
              <a:rPr lang="tr-TR" b="1" dirty="0" err="1"/>
              <a:t>bunaIımIarın</a:t>
            </a:r>
            <a:r>
              <a:rPr lang="tr-TR" b="1" dirty="0"/>
              <a:t>, kavga ve dövüş ortamının tek ve en </a:t>
            </a:r>
            <a:r>
              <a:rPr lang="tr-TR" b="1" dirty="0" err="1"/>
              <a:t>güçIü</a:t>
            </a:r>
            <a:r>
              <a:rPr lang="tr-TR" b="1" dirty="0"/>
              <a:t> doğuş sebebi sevgi </a:t>
            </a:r>
            <a:r>
              <a:rPr lang="tr-TR" b="1" dirty="0" err="1"/>
              <a:t>eksikIiğidir</a:t>
            </a:r>
            <a:r>
              <a:rPr lang="tr-TR" b="1" dirty="0"/>
              <a:t>. Bunun en doğru tedavi </a:t>
            </a:r>
            <a:r>
              <a:rPr lang="tr-TR" b="1" dirty="0" err="1"/>
              <a:t>yoIu</a:t>
            </a:r>
            <a:r>
              <a:rPr lang="tr-TR" b="1" dirty="0"/>
              <a:t> ise SEVGİYİ aramak, yaşamak, </a:t>
            </a:r>
            <a:r>
              <a:rPr lang="tr-TR" b="1" dirty="0" err="1"/>
              <a:t>uyguIamaktır</a:t>
            </a:r>
            <a:r>
              <a:rPr lang="tr-TR" b="1" dirty="0"/>
              <a:t>. </a:t>
            </a:r>
            <a:r>
              <a:rPr lang="tr-TR" b="1" dirty="0" err="1"/>
              <a:t>HoşgörüIü</a:t>
            </a:r>
            <a:r>
              <a:rPr lang="tr-TR" b="1" dirty="0"/>
              <a:t> </a:t>
            </a:r>
            <a:r>
              <a:rPr lang="tr-TR" b="1" dirty="0" err="1"/>
              <a:t>oIursanız</a:t>
            </a:r>
            <a:r>
              <a:rPr lang="tr-TR" b="1" dirty="0"/>
              <a:t> seversiniz. </a:t>
            </a:r>
            <a:r>
              <a:rPr lang="tr-TR" b="1" dirty="0" err="1"/>
              <a:t>SeviIirsiniz</a:t>
            </a:r>
            <a:r>
              <a:rPr lang="tr-TR" b="1" dirty="0"/>
              <a:t>. Karar verirseniz ve de bu </a:t>
            </a:r>
            <a:r>
              <a:rPr lang="tr-TR" b="1" dirty="0" err="1"/>
              <a:t>yoIda</a:t>
            </a:r>
            <a:r>
              <a:rPr lang="tr-TR" b="1" dirty="0"/>
              <a:t> </a:t>
            </a:r>
            <a:r>
              <a:rPr lang="tr-TR" b="1" dirty="0" err="1"/>
              <a:t>çaIışırsanız</a:t>
            </a:r>
            <a:r>
              <a:rPr lang="tr-TR" b="1" dirty="0"/>
              <a:t> her şeye </a:t>
            </a:r>
            <a:r>
              <a:rPr lang="tr-TR" b="1" dirty="0" err="1"/>
              <a:t>uIaşırsınız</a:t>
            </a:r>
            <a:r>
              <a:rPr lang="tr-TR" b="1" dirty="0" smtClean="0"/>
              <a:t>.</a:t>
            </a:r>
          </a:p>
          <a:p>
            <a:endParaRPr lang="tr-TR" b="1" dirty="0"/>
          </a:p>
          <a:p>
            <a:r>
              <a:rPr lang="tr-TR" sz="2000" b="1" dirty="0" smtClean="0"/>
              <a:t>THE MOST SIGNIFICANT REASON OF ANY SCALE SOCIAL PROBLEM IS THE LACK OF AFFECTION </a:t>
            </a:r>
            <a:r>
              <a:rPr lang="tr-TR" sz="2000" b="1" dirty="0" smtClean="0">
                <a:solidFill>
                  <a:srgbClr val="FF0000"/>
                </a:solidFill>
              </a:rPr>
              <a:t>(LOVE &amp; RESPECT &amp; TOLERENCE).</a:t>
            </a:r>
          </a:p>
          <a:p>
            <a:endParaRPr lang="tr-TR" sz="2000" b="1" dirty="0"/>
          </a:p>
          <a:p>
            <a:r>
              <a:rPr lang="tr-TR" sz="2000" b="1" dirty="0" smtClean="0"/>
              <a:t>THE SOLUTION IS: 1) TO SEARCH AFFECTION &amp; 2) TO INTERNALIZE THE AFFECTION &amp; 3) TO PUT AFFECTION INTO PRACTICE.</a:t>
            </a:r>
            <a:endParaRPr lang="tr-TR" sz="2000" dirty="0"/>
          </a:p>
        </p:txBody>
      </p:sp>
      <p:sp>
        <p:nvSpPr>
          <p:cNvPr id="3" name="Metin kutusu 2"/>
          <p:cNvSpPr txBox="1"/>
          <p:nvPr/>
        </p:nvSpPr>
        <p:spPr>
          <a:xfrm>
            <a:off x="432048" y="5036983"/>
            <a:ext cx="3729110" cy="1200329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tr-TR" sz="2400" b="1" dirty="0" smtClean="0"/>
              <a:t>THIS IS WHY WE ARE HERE AND WHAT WE ARE LOOKING FOR.</a:t>
            </a:r>
            <a:endParaRPr lang="tr-TR" sz="2400" b="1" dirty="0"/>
          </a:p>
        </p:txBody>
      </p:sp>
    </p:spTree>
    <p:extLst>
      <p:ext uri="{BB962C8B-B14F-4D97-AF65-F5344CB8AC3E}">
        <p14:creationId xmlns:p14="http://schemas.microsoft.com/office/powerpoint/2010/main" val="1545024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2 İçerik Yer Tutucusu"/>
          <p:cNvSpPr txBox="1">
            <a:spLocks/>
          </p:cNvSpPr>
          <p:nvPr/>
        </p:nvSpPr>
        <p:spPr>
          <a:xfrm>
            <a:off x="467544" y="1196752"/>
            <a:ext cx="3528392" cy="54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tr-TR" sz="240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</a:rPr>
              <a:t>S</a:t>
            </a:r>
            <a:r>
              <a:rPr lang="tr-TR" sz="2400" noProof="0" dirty="0" smtClean="0">
                <a:latin typeface="+mn-lt"/>
              </a:rPr>
              <a:t>ince </a:t>
            </a:r>
            <a:r>
              <a:rPr lang="tr-TR" sz="2400" noProof="0" dirty="0" err="1" smtClean="0">
                <a:latin typeface="+mn-lt"/>
              </a:rPr>
              <a:t>all</a:t>
            </a:r>
            <a:r>
              <a:rPr lang="tr-TR" sz="2400" noProof="0" dirty="0" smtClean="0">
                <a:latin typeface="+mn-lt"/>
              </a:rPr>
              <a:t> of </a:t>
            </a:r>
            <a:r>
              <a:rPr lang="tr-TR" sz="2400" noProof="0" dirty="0" err="1" smtClean="0">
                <a:latin typeface="+mn-lt"/>
              </a:rPr>
              <a:t>the</a:t>
            </a:r>
            <a:r>
              <a:rPr lang="tr-TR" sz="2400" noProof="0" dirty="0" smtClean="0">
                <a:latin typeface="+mn-lt"/>
              </a:rPr>
              <a:t> </a:t>
            </a:r>
            <a:r>
              <a:rPr lang="tr-TR" sz="2400" noProof="0" dirty="0" err="1" smtClean="0">
                <a:latin typeface="+mn-lt"/>
              </a:rPr>
              <a:t>zonning</a:t>
            </a:r>
            <a:r>
              <a:rPr lang="tr-TR" sz="2400" noProof="0" dirty="0" smtClean="0">
                <a:latin typeface="+mn-lt"/>
              </a:rPr>
              <a:t> </a:t>
            </a:r>
            <a:r>
              <a:rPr lang="tr-TR" sz="2400" noProof="0" dirty="0" err="1" smtClean="0">
                <a:latin typeface="+mn-lt"/>
              </a:rPr>
              <a:t>plans</a:t>
            </a:r>
            <a:r>
              <a:rPr lang="tr-TR" sz="2400" noProof="0" dirty="0" smtClean="0">
                <a:latin typeface="+mn-lt"/>
              </a:rPr>
              <a:t> </a:t>
            </a:r>
            <a:r>
              <a:rPr lang="tr-TR" sz="2400" noProof="0" dirty="0" err="1" smtClean="0">
                <a:latin typeface="+mn-lt"/>
              </a:rPr>
              <a:t>are</a:t>
            </a:r>
            <a:r>
              <a:rPr lang="tr-TR" sz="2400" noProof="0" dirty="0" smtClean="0">
                <a:latin typeface="+mn-lt"/>
              </a:rPr>
              <a:t> </a:t>
            </a:r>
            <a:r>
              <a:rPr lang="tr-TR" sz="2400" noProof="0" dirty="0" err="1" smtClean="0">
                <a:latin typeface="+mn-lt"/>
              </a:rPr>
              <a:t>available</a:t>
            </a:r>
            <a:r>
              <a:rPr lang="tr-TR" sz="2400" noProof="0" dirty="0" smtClean="0">
                <a:latin typeface="+mn-lt"/>
              </a:rPr>
              <a:t>, </a:t>
            </a:r>
            <a:r>
              <a:rPr lang="tr-TR" sz="2400" noProof="0" dirty="0" err="1" smtClean="0">
                <a:latin typeface="+mn-lt"/>
              </a:rPr>
              <a:t>local</a:t>
            </a:r>
            <a:r>
              <a:rPr lang="tr-TR" sz="2400" noProof="0" dirty="0" smtClean="0">
                <a:latin typeface="+mn-lt"/>
              </a:rPr>
              <a:t> </a:t>
            </a:r>
            <a:r>
              <a:rPr lang="tr-TR" sz="2400" noProof="0" dirty="0" err="1" smtClean="0">
                <a:latin typeface="+mn-lt"/>
              </a:rPr>
              <a:t>government</a:t>
            </a:r>
            <a:r>
              <a:rPr lang="tr-TR" sz="2400" noProof="0" dirty="0" smtClean="0">
                <a:latin typeface="+mn-lt"/>
              </a:rPr>
              <a:t> </a:t>
            </a:r>
            <a:r>
              <a:rPr lang="tr-TR" sz="2400" noProof="0" dirty="0" err="1" smtClean="0">
                <a:latin typeface="+mn-lt"/>
              </a:rPr>
              <a:t>decided</a:t>
            </a:r>
            <a:r>
              <a:rPr lang="tr-TR" sz="2400" noProof="0" dirty="0" smtClean="0">
                <a:latin typeface="+mn-lt"/>
              </a:rPr>
              <a:t> </a:t>
            </a:r>
            <a:r>
              <a:rPr lang="tr-TR" sz="2400" noProof="0" dirty="0" err="1" smtClean="0">
                <a:latin typeface="+mn-lt"/>
              </a:rPr>
              <a:t>to</a:t>
            </a:r>
            <a:r>
              <a:rPr lang="tr-TR" sz="2400" noProof="0" dirty="0" smtClean="0">
                <a:latin typeface="+mn-lt"/>
              </a:rPr>
              <a:t> </a:t>
            </a:r>
            <a:r>
              <a:rPr lang="tr-TR" sz="2400" noProof="0" dirty="0" err="1" smtClean="0">
                <a:latin typeface="+mn-lt"/>
              </a:rPr>
              <a:t>initiate</a:t>
            </a:r>
            <a:r>
              <a:rPr lang="tr-TR" sz="2400" noProof="0" dirty="0" smtClean="0">
                <a:latin typeface="+mn-lt"/>
              </a:rPr>
              <a:t> an «urban </a:t>
            </a:r>
            <a:r>
              <a:rPr lang="tr-TR" sz="2400" noProof="0" dirty="0" err="1" smtClean="0">
                <a:latin typeface="+mn-lt"/>
              </a:rPr>
              <a:t>transformation</a:t>
            </a:r>
            <a:r>
              <a:rPr lang="tr-TR" sz="2400" noProof="0" dirty="0" smtClean="0">
                <a:latin typeface="+mn-lt"/>
              </a:rPr>
              <a:t> </a:t>
            </a:r>
            <a:r>
              <a:rPr lang="tr-TR" sz="2400" noProof="0" dirty="0" err="1" smtClean="0">
                <a:latin typeface="+mn-lt"/>
              </a:rPr>
              <a:t>process</a:t>
            </a:r>
            <a:r>
              <a:rPr lang="tr-TR" sz="2400" noProof="0" dirty="0" smtClean="0">
                <a:latin typeface="+mn-lt"/>
              </a:rPr>
              <a:t>» </a:t>
            </a:r>
            <a:r>
              <a:rPr lang="tr-TR" sz="2400" noProof="0" dirty="0" err="1" smtClean="0">
                <a:latin typeface="+mn-lt"/>
              </a:rPr>
              <a:t>to</a:t>
            </a:r>
            <a:r>
              <a:rPr lang="tr-TR" sz="2400" noProof="0" dirty="0" smtClean="0">
                <a:latin typeface="+mn-lt"/>
              </a:rPr>
              <a:t> </a:t>
            </a:r>
            <a:r>
              <a:rPr lang="tr-TR" sz="2400" noProof="0" dirty="0" err="1" smtClean="0">
                <a:latin typeface="+mn-lt"/>
              </a:rPr>
              <a:t>creat</a:t>
            </a:r>
            <a:r>
              <a:rPr lang="tr-TR" sz="2400" noProof="0" dirty="0" smtClean="0">
                <a:latin typeface="+mn-lt"/>
              </a:rPr>
              <a:t> </a:t>
            </a:r>
            <a:r>
              <a:rPr lang="tr-TR" sz="2400" noProof="0" dirty="0" err="1" smtClean="0">
                <a:latin typeface="+mn-lt"/>
              </a:rPr>
              <a:t>better</a:t>
            </a:r>
            <a:r>
              <a:rPr lang="tr-TR" sz="2400" noProof="0" dirty="0" smtClean="0">
                <a:latin typeface="+mn-lt"/>
              </a:rPr>
              <a:t> </a:t>
            </a:r>
            <a:r>
              <a:rPr lang="tr-TR" sz="2400" noProof="0" dirty="0" err="1" smtClean="0">
                <a:latin typeface="+mn-lt"/>
              </a:rPr>
              <a:t>living</a:t>
            </a:r>
            <a:r>
              <a:rPr lang="tr-TR" sz="2400" noProof="0" dirty="0" smtClean="0">
                <a:latin typeface="+mn-lt"/>
              </a:rPr>
              <a:t> </a:t>
            </a:r>
            <a:r>
              <a:rPr lang="tr-TR" sz="2400" noProof="0" dirty="0" err="1" smtClean="0">
                <a:latin typeface="+mn-lt"/>
              </a:rPr>
              <a:t>conditions</a:t>
            </a:r>
            <a:r>
              <a:rPr lang="tr-TR" sz="2400" noProof="0" dirty="0" smtClean="0">
                <a:latin typeface="+mn-lt"/>
              </a:rPr>
              <a:t> in </a:t>
            </a:r>
            <a:r>
              <a:rPr lang="tr-TR" sz="2400" noProof="0" dirty="0" err="1" smtClean="0">
                <a:latin typeface="+mn-lt"/>
              </a:rPr>
              <a:t>Izmir</a:t>
            </a:r>
            <a:r>
              <a:rPr lang="tr-TR" sz="2400" noProof="0" dirty="0" smtClean="0">
                <a:latin typeface="+mn-lt"/>
              </a:rPr>
              <a:t>.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kumimoji="0" lang="tr-TR" sz="80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n-lt"/>
              <a:ea typeface="+mn-ea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tr-TR" sz="240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</a:rPr>
              <a:t>The</a:t>
            </a:r>
            <a:r>
              <a:rPr kumimoji="0" lang="tr-TR" sz="240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</a:rPr>
              <a:t> main </a:t>
            </a:r>
            <a:r>
              <a:rPr kumimoji="0" lang="tr-TR" sz="240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</a:rPr>
              <a:t>objective</a:t>
            </a:r>
            <a:r>
              <a:rPr kumimoji="0" lang="tr-TR" sz="240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</a:rPr>
              <a:t> of </a:t>
            </a:r>
            <a:r>
              <a:rPr kumimoji="0" lang="tr-TR" sz="240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</a:rPr>
              <a:t>this</a:t>
            </a:r>
            <a:r>
              <a:rPr kumimoji="0" lang="tr-TR" sz="240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</a:rPr>
              <a:t> </a:t>
            </a:r>
            <a:r>
              <a:rPr kumimoji="0" lang="tr-TR" sz="240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</a:rPr>
              <a:t>process</a:t>
            </a:r>
            <a:r>
              <a:rPr kumimoji="0" lang="tr-TR" sz="240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</a:rPr>
              <a:t> is </a:t>
            </a:r>
            <a:r>
              <a:rPr kumimoji="0" lang="tr-TR" sz="240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</a:rPr>
              <a:t>to</a:t>
            </a:r>
            <a:r>
              <a:rPr kumimoji="0" lang="tr-TR" sz="240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</a:rPr>
              <a:t> </a:t>
            </a:r>
            <a:r>
              <a:rPr kumimoji="0" lang="tr-TR" sz="240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</a:rPr>
              <a:t>provide</a:t>
            </a:r>
            <a:r>
              <a:rPr kumimoji="0" lang="tr-TR" sz="240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</a:rPr>
              <a:t> </a:t>
            </a:r>
            <a:r>
              <a:rPr kumimoji="0" lang="tr-TR" sz="2400" b="1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+mn-lt"/>
              </a:rPr>
              <a:t>much</a:t>
            </a:r>
            <a:r>
              <a:rPr lang="tr-TR" sz="2400" b="1" dirty="0">
                <a:latin typeface="+mn-lt"/>
              </a:rPr>
              <a:t> </a:t>
            </a:r>
            <a:r>
              <a:rPr lang="tr-TR" sz="2400" b="1" dirty="0" smtClean="0">
                <a:latin typeface="+mn-lt"/>
              </a:rPr>
              <a:t>safer </a:t>
            </a:r>
            <a:r>
              <a:rPr lang="tr-TR" sz="2400" b="1" dirty="0" err="1" smtClean="0">
                <a:latin typeface="+mn-lt"/>
              </a:rPr>
              <a:t>buildings</a:t>
            </a:r>
            <a:r>
              <a:rPr lang="tr-TR" sz="2400" b="1" dirty="0" smtClean="0">
                <a:latin typeface="+mn-lt"/>
              </a:rPr>
              <a:t> </a:t>
            </a:r>
            <a:r>
              <a:rPr lang="tr-TR" sz="2400" b="1" dirty="0" err="1" smtClean="0">
                <a:latin typeface="+mn-lt"/>
              </a:rPr>
              <a:t>and</a:t>
            </a:r>
            <a:r>
              <a:rPr lang="tr-TR" sz="2400" b="1" dirty="0" smtClean="0">
                <a:latin typeface="+mn-lt"/>
              </a:rPr>
              <a:t> </a:t>
            </a:r>
            <a:r>
              <a:rPr lang="tr-TR" sz="2400" b="1" dirty="0" err="1" smtClean="0">
                <a:latin typeface="+mn-lt"/>
              </a:rPr>
              <a:t>better</a:t>
            </a:r>
            <a:r>
              <a:rPr lang="tr-TR" sz="2400" b="1" dirty="0" smtClean="0">
                <a:latin typeface="+mn-lt"/>
              </a:rPr>
              <a:t> </a:t>
            </a:r>
            <a:r>
              <a:rPr lang="tr-TR" sz="2400" b="1" dirty="0" err="1" smtClean="0">
                <a:latin typeface="+mn-lt"/>
              </a:rPr>
              <a:t>social</a:t>
            </a:r>
            <a:r>
              <a:rPr lang="tr-TR" sz="2400" b="1" dirty="0" smtClean="0">
                <a:latin typeface="+mn-lt"/>
              </a:rPr>
              <a:t> </a:t>
            </a:r>
            <a:r>
              <a:rPr lang="tr-TR" sz="2400" b="1" dirty="0" err="1" smtClean="0">
                <a:latin typeface="+mn-lt"/>
              </a:rPr>
              <a:t>facilities</a:t>
            </a:r>
            <a:r>
              <a:rPr lang="tr-TR" sz="2400" b="1" dirty="0" smtClean="0">
                <a:latin typeface="+mn-lt"/>
              </a:rPr>
              <a:t> </a:t>
            </a:r>
            <a:r>
              <a:rPr lang="tr-TR" sz="2400" dirty="0" err="1" smtClean="0">
                <a:latin typeface="+mn-lt"/>
              </a:rPr>
              <a:t>to</a:t>
            </a:r>
            <a:r>
              <a:rPr lang="tr-TR" sz="2400" dirty="0" smtClean="0">
                <a:latin typeface="+mn-lt"/>
              </a:rPr>
              <a:t> </a:t>
            </a:r>
            <a:r>
              <a:rPr lang="tr-TR" sz="2400" dirty="0" err="1" smtClean="0">
                <a:latin typeface="+mn-lt"/>
              </a:rPr>
              <a:t>the</a:t>
            </a:r>
            <a:r>
              <a:rPr lang="tr-TR" sz="2400" dirty="0" smtClean="0">
                <a:latin typeface="+mn-lt"/>
              </a:rPr>
              <a:t> </a:t>
            </a:r>
            <a:r>
              <a:rPr lang="tr-TR" sz="2400" dirty="0" err="1" smtClean="0">
                <a:latin typeface="+mn-lt"/>
              </a:rPr>
              <a:t>citizens</a:t>
            </a:r>
            <a:r>
              <a:rPr lang="tr-TR" sz="2400" dirty="0" smtClean="0">
                <a:latin typeface="+mn-lt"/>
              </a:rPr>
              <a:t> as it is </a:t>
            </a:r>
            <a:r>
              <a:rPr lang="tr-TR" sz="2400" dirty="0" err="1" smtClean="0">
                <a:latin typeface="+mn-lt"/>
              </a:rPr>
              <a:t>foreseen</a:t>
            </a:r>
            <a:r>
              <a:rPr lang="tr-TR" sz="2400" dirty="0" smtClean="0">
                <a:latin typeface="+mn-lt"/>
              </a:rPr>
              <a:t> in </a:t>
            </a:r>
            <a:r>
              <a:rPr lang="tr-TR" sz="2400" dirty="0" err="1" smtClean="0">
                <a:latin typeface="+mn-lt"/>
              </a:rPr>
              <a:t>recent</a:t>
            </a:r>
            <a:r>
              <a:rPr lang="tr-TR" sz="2400" dirty="0" smtClean="0">
                <a:latin typeface="+mn-lt"/>
              </a:rPr>
              <a:t> </a:t>
            </a:r>
            <a:r>
              <a:rPr lang="tr-TR" sz="2400" dirty="0" err="1" smtClean="0">
                <a:latin typeface="+mn-lt"/>
              </a:rPr>
              <a:t>zonning</a:t>
            </a:r>
            <a:r>
              <a:rPr lang="tr-TR" sz="2400" dirty="0" smtClean="0">
                <a:latin typeface="+mn-lt"/>
              </a:rPr>
              <a:t> </a:t>
            </a:r>
            <a:r>
              <a:rPr lang="tr-TR" sz="2400" dirty="0" err="1" smtClean="0">
                <a:latin typeface="+mn-lt"/>
              </a:rPr>
              <a:t>plans</a:t>
            </a:r>
            <a:r>
              <a:rPr lang="tr-TR" sz="2400" dirty="0" smtClean="0">
                <a:latin typeface="+mn-lt"/>
              </a:rPr>
              <a:t>. </a:t>
            </a:r>
            <a:endParaRPr kumimoji="0" lang="tr-TR" sz="240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n-lt"/>
              <a:ea typeface="+mn-ea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kumimoji="0" lang="tr-TR" sz="200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n-lt"/>
              <a:ea typeface="+mn-ea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kumimoji="0" lang="tr-TR" sz="200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n-lt"/>
              <a:ea typeface="+mn-ea"/>
            </a:endParaRPr>
          </a:p>
          <a:p>
            <a:pPr marL="341313" marR="0" lvl="0" indent="-338138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/>
            </a:pPr>
            <a:endParaRPr kumimoji="0" lang="tr-TR" sz="20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3" name="Picture 6" descr="F:\sss\adil\fft16_mf1755522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3995936" y="1052736"/>
            <a:ext cx="4800600" cy="46072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2" descr="C:\Documents and Settings\Turan_Dilek\Desktop\copluk\internetten indirilenlenler\ibb_logo(WmfFormatında)(1).wmf"/>
          <p:cNvPicPr>
            <a:picLocks noChangeAspect="1" noChangeArrowheads="1"/>
          </p:cNvPicPr>
          <p:nvPr/>
        </p:nvPicPr>
        <p:blipFill>
          <a:blip r:embed="rId3" cstate="screen">
            <a:lum bright="100000"/>
          </a:blip>
          <a:srcRect/>
          <a:stretch>
            <a:fillRect/>
          </a:stretch>
        </p:blipFill>
        <p:spPr bwMode="auto">
          <a:xfrm>
            <a:off x="74768" y="1"/>
            <a:ext cx="687232" cy="762000"/>
          </a:xfrm>
          <a:prstGeom prst="rect">
            <a:avLst/>
          </a:prstGeom>
          <a:noFill/>
        </p:spPr>
      </p:pic>
      <p:sp>
        <p:nvSpPr>
          <p:cNvPr id="7" name="6 Dikdörtgen"/>
          <p:cNvSpPr/>
          <p:nvPr/>
        </p:nvSpPr>
        <p:spPr>
          <a:xfrm>
            <a:off x="6019800" y="533400"/>
            <a:ext cx="31242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tr-TR" sz="1400" dirty="0" smtClean="0">
                <a:solidFill>
                  <a:schemeClr val="bg1"/>
                </a:solidFill>
                <a:latin typeface="Brush Script Std" pitchFamily="66" charset="0"/>
                <a:cs typeface="Arial" pitchFamily="34" charset="0"/>
              </a:rPr>
              <a:t>Kentsel Dönüşüm Dairesi Başkanlığı</a:t>
            </a:r>
            <a:endParaRPr lang="tr-TR" sz="1400" dirty="0">
              <a:solidFill>
                <a:schemeClr val="bg1"/>
              </a:solidFill>
              <a:latin typeface="Brush Script Std" pitchFamily="66" charset="0"/>
            </a:endParaRP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418384" y="149731"/>
            <a:ext cx="8330080" cy="830997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tr-TR" sz="2400" b="1" dirty="0" smtClean="0"/>
              <a:t>CITY OF IZMIR: A ROLE MODEL IN </a:t>
            </a:r>
          </a:p>
          <a:p>
            <a:pPr algn="ctr" eaLnBrk="1" hangingPunct="1"/>
            <a:r>
              <a:rPr lang="tr-TR" sz="2400" b="1" dirty="0" smtClean="0"/>
              <a:t>INNOVATIVE URBAN TRANSFORMATION</a:t>
            </a:r>
            <a:endParaRPr lang="tr-TR" sz="2400" b="1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9B46C45-FF8F-4243-B09C-BA17BF6223E7}" type="slidenum">
              <a:rPr lang="tr-TR" smtClean="0"/>
              <a:pPr>
                <a:defRPr/>
              </a:pPr>
              <a:t>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66847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Metin kutusu 5"/>
          <p:cNvSpPr txBox="1">
            <a:spLocks noChangeArrowheads="1"/>
          </p:cNvSpPr>
          <p:nvPr/>
        </p:nvSpPr>
        <p:spPr bwMode="auto">
          <a:xfrm>
            <a:off x="1619672" y="1984772"/>
            <a:ext cx="5976663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tr-TR" sz="3600" b="1" dirty="0" smtClean="0"/>
              <a:t>INNOVATIVE PRACTICES</a:t>
            </a:r>
          </a:p>
          <a:p>
            <a:pPr algn="ctr" eaLnBrk="1" hangingPunct="1"/>
            <a:r>
              <a:rPr lang="tr-TR" sz="3600" b="1" dirty="0" smtClean="0"/>
              <a:t>IN</a:t>
            </a:r>
          </a:p>
          <a:p>
            <a:pPr algn="ctr" eaLnBrk="1" hangingPunct="1"/>
            <a:r>
              <a:rPr lang="tr-TR" sz="3600" b="1" dirty="0" smtClean="0"/>
              <a:t>THE CITY OF IZMIR – TURKEY</a:t>
            </a:r>
          </a:p>
        </p:txBody>
      </p:sp>
      <p:sp>
        <p:nvSpPr>
          <p:cNvPr id="3075" name="Metin kutusu 1"/>
          <p:cNvSpPr txBox="1">
            <a:spLocks noChangeArrowheads="1"/>
          </p:cNvSpPr>
          <p:nvPr/>
        </p:nvSpPr>
        <p:spPr bwMode="auto">
          <a:xfrm>
            <a:off x="2195736" y="4452788"/>
            <a:ext cx="4896543" cy="2000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tr-TR" b="1" dirty="0"/>
              <a:t>PROF.DR. ADNAN O. AKYARLI</a:t>
            </a:r>
          </a:p>
          <a:p>
            <a:pPr algn="ctr" eaLnBrk="1" hangingPunct="1"/>
            <a:endParaRPr lang="tr-TR" sz="800" b="1" dirty="0"/>
          </a:p>
          <a:p>
            <a:pPr algn="ctr" eaLnBrk="1" hangingPunct="1"/>
            <a:r>
              <a:rPr lang="tr-TR" sz="1400" b="1" dirty="0" smtClean="0"/>
              <a:t>DEPUTY CHAIRMAN OF </a:t>
            </a:r>
          </a:p>
          <a:p>
            <a:pPr algn="ctr" eaLnBrk="1" hangingPunct="1"/>
            <a:r>
              <a:rPr lang="tr-TR" sz="1400" b="1" dirty="0" smtClean="0"/>
              <a:t>IZMIR METROPOLITAN CITY COUNCIL &amp;</a:t>
            </a:r>
          </a:p>
          <a:p>
            <a:pPr algn="ctr" eaLnBrk="1" hangingPunct="1"/>
            <a:r>
              <a:rPr lang="tr-TR" sz="1400" b="1" dirty="0" smtClean="0">
                <a:solidFill>
                  <a:srgbClr val="FF0000"/>
                </a:solidFill>
              </a:rPr>
              <a:t>REPRESANTATIVE OF MR. AZİZ KOCAOĞLU</a:t>
            </a:r>
          </a:p>
          <a:p>
            <a:pPr algn="ctr" eaLnBrk="1" hangingPunct="1"/>
            <a:r>
              <a:rPr lang="tr-TR" sz="1400" b="1" dirty="0" smtClean="0">
                <a:solidFill>
                  <a:srgbClr val="FF0000"/>
                </a:solidFill>
              </a:rPr>
              <a:t>MAYOR OF IMM &amp; CO-PRESIDENT OF UCLG-MEWA</a:t>
            </a:r>
          </a:p>
          <a:p>
            <a:pPr algn="ctr" eaLnBrk="1" hangingPunct="1"/>
            <a:endParaRPr lang="tr-TR" sz="1400" b="1" dirty="0"/>
          </a:p>
          <a:p>
            <a:pPr algn="ctr" eaLnBrk="1" hangingPunct="1"/>
            <a:endParaRPr lang="tr-TR" sz="800" b="1" dirty="0"/>
          </a:p>
          <a:p>
            <a:pPr algn="ctr" eaLnBrk="1" hangingPunct="1"/>
            <a:r>
              <a:rPr lang="tr-TR" sz="2000" b="1" dirty="0" smtClean="0"/>
              <a:t>19-20 DECEMBER 2013</a:t>
            </a:r>
          </a:p>
        </p:txBody>
      </p:sp>
      <p:pic>
        <p:nvPicPr>
          <p:cNvPr id="1026" name="Picture 2" descr="#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8680"/>
            <a:ext cx="9153525" cy="1276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ikdörtgen 1"/>
          <p:cNvSpPr/>
          <p:nvPr/>
        </p:nvSpPr>
        <p:spPr>
          <a:xfrm>
            <a:off x="-27485" y="188640"/>
            <a:ext cx="9144000" cy="369332"/>
          </a:xfrm>
          <a:prstGeom prst="rect">
            <a:avLst/>
          </a:prstGeom>
          <a:ln w="38100">
            <a:solidFill>
              <a:schemeClr val="accent2">
                <a:lumMod val="40000"/>
                <a:lumOff val="6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UCLG-MEWA Executive Bureau and Council Joint Meeting, </a:t>
            </a:r>
            <a:r>
              <a:rPr lang="en-US" b="1" dirty="0" smtClean="0"/>
              <a:t>in </a:t>
            </a:r>
            <a:r>
              <a:rPr lang="en-US" b="1" dirty="0"/>
              <a:t>Konya, Turkey</a:t>
            </a:r>
            <a:endParaRPr lang="tr-TR" dirty="0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7A60D56-3A9F-4893-8243-1E09CAD2492F}" type="slidenum">
              <a:rPr lang="tr-TR" smtClean="0"/>
              <a:pPr>
                <a:defRPr/>
              </a:pPr>
              <a:t>30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08512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2" descr="C:\Documents and Settings\Turan_Dilek\Desktop\copluk\internetten indirilenlenler\ibb_logo(WmfFormatında)(1).wmf"/>
          <p:cNvPicPr>
            <a:picLocks noChangeAspect="1" noChangeArrowheads="1"/>
          </p:cNvPicPr>
          <p:nvPr/>
        </p:nvPicPr>
        <p:blipFill>
          <a:blip r:embed="rId2" cstate="screen">
            <a:lum bright="100000"/>
          </a:blip>
          <a:srcRect/>
          <a:stretch>
            <a:fillRect/>
          </a:stretch>
        </p:blipFill>
        <p:spPr bwMode="auto">
          <a:xfrm>
            <a:off x="74768" y="1"/>
            <a:ext cx="687232" cy="762000"/>
          </a:xfrm>
          <a:prstGeom prst="rect">
            <a:avLst/>
          </a:prstGeom>
          <a:noFill/>
        </p:spPr>
      </p:pic>
      <p:sp>
        <p:nvSpPr>
          <p:cNvPr id="43" name="42 Dikdörtgen"/>
          <p:cNvSpPr/>
          <p:nvPr/>
        </p:nvSpPr>
        <p:spPr>
          <a:xfrm>
            <a:off x="6019800" y="457200"/>
            <a:ext cx="31242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tr-TR" sz="1400" dirty="0" smtClean="0">
                <a:solidFill>
                  <a:schemeClr val="bg1"/>
                </a:solidFill>
                <a:latin typeface="Brush Script Std" pitchFamily="66" charset="0"/>
                <a:cs typeface="Arial" pitchFamily="34" charset="0"/>
              </a:rPr>
              <a:t>Kentsel Dönüşüm Dairesi Başkanlığı</a:t>
            </a:r>
            <a:endParaRPr lang="tr-TR" sz="1400" dirty="0">
              <a:solidFill>
                <a:schemeClr val="bg1"/>
              </a:solidFill>
              <a:latin typeface="Brush Script Std" pitchFamily="66" charset="0"/>
            </a:endParaRPr>
          </a:p>
        </p:txBody>
      </p:sp>
      <p:sp>
        <p:nvSpPr>
          <p:cNvPr id="40" name="Text Box 3"/>
          <p:cNvSpPr txBox="1">
            <a:spLocks noChangeArrowheads="1"/>
          </p:cNvSpPr>
          <p:nvPr/>
        </p:nvSpPr>
        <p:spPr bwMode="auto">
          <a:xfrm>
            <a:off x="468313" y="280988"/>
            <a:ext cx="8351837" cy="461665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tr-TR" sz="2400" b="1" dirty="0" smtClean="0"/>
              <a:t>PRESENT TRANSFORMATION AREAS</a:t>
            </a:r>
            <a:endParaRPr lang="tr-TR" sz="2400" b="1" dirty="0"/>
          </a:p>
        </p:txBody>
      </p:sp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764704"/>
            <a:ext cx="7988020" cy="57525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Metin kutusu 1"/>
          <p:cNvSpPr txBox="1"/>
          <p:nvPr/>
        </p:nvSpPr>
        <p:spPr>
          <a:xfrm>
            <a:off x="762000" y="5457998"/>
            <a:ext cx="5538192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tr-TR" b="1" dirty="0" smtClean="0"/>
              <a:t>Total </a:t>
            </a:r>
            <a:r>
              <a:rPr lang="tr-TR" b="1" dirty="0" err="1" smtClean="0"/>
              <a:t>transformation</a:t>
            </a:r>
            <a:r>
              <a:rPr lang="tr-TR" b="1" dirty="0" smtClean="0"/>
              <a:t> </a:t>
            </a:r>
            <a:r>
              <a:rPr lang="tr-TR" b="1" dirty="0" err="1" smtClean="0"/>
              <a:t>area</a:t>
            </a:r>
            <a:r>
              <a:rPr lang="tr-TR" b="1" dirty="0" smtClean="0"/>
              <a:t>      : 4.700 ha ( 47 km2)</a:t>
            </a:r>
          </a:p>
          <a:p>
            <a:r>
              <a:rPr lang="tr-TR" b="1" dirty="0" smtClean="0"/>
              <a:t>First </a:t>
            </a:r>
            <a:r>
              <a:rPr lang="tr-TR" b="1" dirty="0" err="1" smtClean="0"/>
              <a:t>stage</a:t>
            </a:r>
            <a:r>
              <a:rPr lang="tr-TR" b="1" dirty="0" smtClean="0"/>
              <a:t> (</a:t>
            </a:r>
            <a:r>
              <a:rPr lang="tr-TR" b="1" dirty="0" err="1" smtClean="0"/>
              <a:t>present</a:t>
            </a:r>
            <a:r>
              <a:rPr lang="tr-TR" b="1" dirty="0" smtClean="0"/>
              <a:t> </a:t>
            </a:r>
            <a:r>
              <a:rPr lang="tr-TR" b="1" dirty="0" err="1" smtClean="0"/>
              <a:t>projects</a:t>
            </a:r>
            <a:r>
              <a:rPr lang="tr-TR" b="1" dirty="0" smtClean="0"/>
              <a:t>):    410 ha (4.1 km2)</a:t>
            </a:r>
          </a:p>
          <a:p>
            <a:r>
              <a:rPr lang="tr-TR" b="1" dirty="0" smtClean="0"/>
              <a:t>House </a:t>
            </a:r>
            <a:r>
              <a:rPr lang="tr-TR" b="1" dirty="0" err="1" smtClean="0"/>
              <a:t>renewal</a:t>
            </a:r>
            <a:r>
              <a:rPr lang="tr-TR" b="1" dirty="0" smtClean="0"/>
              <a:t> at </a:t>
            </a:r>
            <a:r>
              <a:rPr lang="tr-TR" b="1" dirty="0" err="1" smtClean="0"/>
              <a:t>first</a:t>
            </a:r>
            <a:r>
              <a:rPr lang="tr-TR" b="1" dirty="0" smtClean="0"/>
              <a:t> </a:t>
            </a:r>
            <a:r>
              <a:rPr lang="tr-TR" b="1" dirty="0" err="1" smtClean="0"/>
              <a:t>stage</a:t>
            </a:r>
            <a:r>
              <a:rPr lang="tr-TR" b="1" dirty="0" smtClean="0"/>
              <a:t>  :    30.000   </a:t>
            </a:r>
            <a:endParaRPr lang="tr-TR" b="1" dirty="0"/>
          </a:p>
        </p:txBody>
      </p:sp>
      <p:sp>
        <p:nvSpPr>
          <p:cNvPr id="3" name="Slayt Numarası Yer Tutucus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9B46C45-FF8F-4243-B09C-BA17BF6223E7}" type="slidenum">
              <a:rPr lang="tr-TR" smtClean="0"/>
              <a:pPr>
                <a:defRPr/>
              </a:pPr>
              <a:t>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51560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2 İçerik Yer Tutucusu"/>
          <p:cNvSpPr txBox="1">
            <a:spLocks/>
          </p:cNvSpPr>
          <p:nvPr/>
        </p:nvSpPr>
        <p:spPr>
          <a:xfrm>
            <a:off x="323528" y="908720"/>
            <a:ext cx="7848600" cy="4793704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/>
          <a:p>
            <a:pPr marL="3175" marR="0" lvl="0" algn="just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2">
                  <a:lumMod val="50000"/>
                </a:schemeClr>
              </a:buClr>
              <a:buSzTx/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/>
            </a:pPr>
            <a:endParaRPr kumimoji="0" lang="tr-TR" sz="2900" i="0" u="sng" strike="noStrike" kern="1200" cap="none" spc="0" normalizeH="0" baseline="0" noProof="0" dirty="0" smtClean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+mn-lt"/>
            </a:endParaRPr>
          </a:p>
          <a:p>
            <a:pPr marL="341313" marR="0" lvl="0" indent="-338138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2">
                  <a:lumMod val="50000"/>
                </a:schemeClr>
              </a:buClr>
              <a:buSzTx/>
              <a:buFont typeface="Wingdings" pitchFamily="2" charset="2"/>
              <a:buChar char="Ø"/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/>
            </a:pPr>
            <a:r>
              <a:rPr kumimoji="0" lang="tr-TR" sz="3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+mn-lt"/>
              </a:rPr>
              <a:t>On-site </a:t>
            </a:r>
            <a:r>
              <a:rPr kumimoji="0" lang="tr-TR" sz="38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+mn-lt"/>
              </a:rPr>
              <a:t>transformation</a:t>
            </a:r>
            <a:r>
              <a:rPr kumimoji="0" lang="tr-TR" sz="3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+mn-lt"/>
              </a:rPr>
              <a:t>,</a:t>
            </a:r>
          </a:p>
          <a:p>
            <a:pPr marL="341313" marR="0" lvl="0" indent="-338138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2">
                  <a:lumMod val="50000"/>
                </a:schemeClr>
              </a:buClr>
              <a:buSzTx/>
              <a:buFont typeface="Wingdings" pitchFamily="2" charset="2"/>
              <a:buChar char="Ø"/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/>
            </a:pPr>
            <a:endParaRPr kumimoji="0" lang="tr-TR" sz="3800" i="0" u="none" strike="noStrike" kern="1200" cap="none" spc="0" normalizeH="0" baseline="0" noProof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+mn-lt"/>
            </a:endParaRPr>
          </a:p>
          <a:p>
            <a:pPr marL="341313" marR="0" lvl="0" indent="-338138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2">
                  <a:lumMod val="50000"/>
                </a:schemeClr>
              </a:buClr>
              <a:buSzTx/>
              <a:buFont typeface="Wingdings" pitchFamily="2" charset="2"/>
              <a:buChar char="Ø"/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/>
            </a:pPr>
            <a:r>
              <a:rPr lang="tr-TR" sz="3800" b="1" dirty="0" err="1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Protect</a:t>
            </a:r>
            <a:r>
              <a:rPr lang="tr-TR" sz="3800" b="1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 </a:t>
            </a:r>
            <a:r>
              <a:rPr lang="tr-TR" sz="3800" b="1" dirty="0" err="1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cultural</a:t>
            </a:r>
            <a:r>
              <a:rPr lang="tr-TR" sz="3800" b="1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 </a:t>
            </a:r>
            <a:r>
              <a:rPr lang="tr-TR" sz="3800" b="1" dirty="0" err="1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whealties</a:t>
            </a:r>
            <a:r>
              <a:rPr lang="tr-TR" sz="3800" b="1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,</a:t>
            </a:r>
            <a:endParaRPr kumimoji="0" lang="tr-TR" sz="3800" b="1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n-lt"/>
            </a:endParaRPr>
          </a:p>
          <a:p>
            <a:pPr marL="341313" marR="0" lvl="0" indent="-338138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/>
            </a:pPr>
            <a:r>
              <a:rPr kumimoji="0" lang="tr-TR" sz="3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</a:rPr>
              <a:t>	</a:t>
            </a:r>
            <a:endParaRPr kumimoji="0" lang="tr-TR" sz="3800" b="1" i="0" u="none" strike="noStrike" kern="1200" cap="none" spc="0" normalizeH="0" baseline="0" noProof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+mn-lt"/>
            </a:endParaRPr>
          </a:p>
          <a:p>
            <a:pPr marL="341313" marR="0" lvl="0" indent="-338138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2">
                  <a:lumMod val="50000"/>
                </a:schemeClr>
              </a:buClr>
              <a:buSzTx/>
              <a:buFont typeface="Wingdings" pitchFamily="2" charset="2"/>
              <a:buChar char="Ø"/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/>
            </a:pPr>
            <a:r>
              <a:rPr kumimoji="0" lang="tr-TR" sz="38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+mn-lt"/>
              </a:rPr>
              <a:t>Support</a:t>
            </a:r>
            <a:r>
              <a:rPr kumimoji="0" lang="tr-TR" sz="38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</a:rPr>
              <a:t> </a:t>
            </a:r>
            <a:r>
              <a:rPr kumimoji="0" lang="tr-TR" sz="38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+mn-lt"/>
              </a:rPr>
              <a:t>social</a:t>
            </a:r>
            <a:r>
              <a:rPr kumimoji="0" lang="tr-TR" sz="38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</a:rPr>
              <a:t> </a:t>
            </a:r>
            <a:r>
              <a:rPr lang="tr-TR" sz="3800" b="1" dirty="0" err="1" smtClean="0">
                <a:latin typeface="+mn-lt"/>
              </a:rPr>
              <a:t>improvement</a:t>
            </a:r>
            <a:r>
              <a:rPr lang="tr-TR" sz="3800" b="1" dirty="0" smtClean="0">
                <a:latin typeface="+mn-lt"/>
              </a:rPr>
              <a:t>,</a:t>
            </a:r>
            <a:endParaRPr kumimoji="0" lang="tr-TR" sz="38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n-lt"/>
            </a:endParaRPr>
          </a:p>
          <a:p>
            <a:pPr marL="341313" marR="0" lvl="0" indent="-338138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/>
            </a:pPr>
            <a:endParaRPr kumimoji="0" lang="tr-TR" sz="38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n-lt"/>
            </a:endParaRPr>
          </a:p>
          <a:p>
            <a:pPr marL="341313" marR="0" lvl="0" indent="-338138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2">
                  <a:lumMod val="50000"/>
                </a:schemeClr>
              </a:buClr>
              <a:buSzTx/>
              <a:buFont typeface="Wingdings" pitchFamily="2" charset="2"/>
              <a:buChar char="Ø"/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/>
            </a:pPr>
            <a:r>
              <a:rPr kumimoji="0" lang="tr-TR" sz="38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+mn-lt"/>
              </a:rPr>
              <a:t>Contribute</a:t>
            </a:r>
            <a:r>
              <a:rPr kumimoji="0" lang="tr-TR" sz="38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</a:rPr>
              <a:t> </a:t>
            </a:r>
            <a:r>
              <a:rPr kumimoji="0" lang="tr-TR" sz="38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+mn-lt"/>
              </a:rPr>
              <a:t>to</a:t>
            </a:r>
            <a:r>
              <a:rPr kumimoji="0" lang="tr-TR" sz="38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</a:rPr>
              <a:t> </a:t>
            </a:r>
            <a:r>
              <a:rPr kumimoji="0" lang="tr-TR" sz="38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+mn-lt"/>
              </a:rPr>
              <a:t>the</a:t>
            </a:r>
            <a:r>
              <a:rPr kumimoji="0" lang="tr-TR" sz="38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</a:rPr>
              <a:t> </a:t>
            </a:r>
            <a:r>
              <a:rPr kumimoji="0" lang="tr-TR" sz="38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+mn-lt"/>
              </a:rPr>
              <a:t>peace</a:t>
            </a:r>
            <a:r>
              <a:rPr kumimoji="0" lang="tr-TR" sz="38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</a:rPr>
              <a:t> in </a:t>
            </a:r>
            <a:r>
              <a:rPr kumimoji="0" lang="tr-TR" sz="38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+mn-lt"/>
              </a:rPr>
              <a:t>the</a:t>
            </a:r>
            <a:r>
              <a:rPr kumimoji="0" lang="tr-TR" sz="38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</a:rPr>
              <a:t> </a:t>
            </a:r>
            <a:r>
              <a:rPr kumimoji="0" lang="tr-TR" sz="38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+mn-lt"/>
              </a:rPr>
              <a:t>society</a:t>
            </a:r>
            <a:r>
              <a:rPr kumimoji="0" lang="tr-TR" sz="38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</a:rPr>
              <a:t>,</a:t>
            </a:r>
          </a:p>
          <a:p>
            <a:pPr marL="341313" marR="0" lvl="0" indent="-338138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/>
            </a:pPr>
            <a:endParaRPr kumimoji="0" lang="tr-TR" sz="38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n-lt"/>
            </a:endParaRPr>
          </a:p>
          <a:p>
            <a:pPr marL="341313" marR="0" lvl="0" indent="-338138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2">
                  <a:lumMod val="50000"/>
                </a:schemeClr>
              </a:buClr>
              <a:buSzTx/>
              <a:buFont typeface="Wingdings" pitchFamily="2" charset="2"/>
              <a:buChar char="Ø"/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/>
            </a:pPr>
            <a:r>
              <a:rPr kumimoji="0" lang="tr-TR" sz="38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+mn-lt"/>
              </a:rPr>
              <a:t>Save</a:t>
            </a:r>
            <a:r>
              <a:rPr kumimoji="0" lang="tr-TR" sz="38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</a:rPr>
              <a:t> </a:t>
            </a:r>
            <a:r>
              <a:rPr kumimoji="0" lang="tr-TR" sz="38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+mn-lt"/>
              </a:rPr>
              <a:t>historical</a:t>
            </a:r>
            <a:r>
              <a:rPr kumimoji="0" lang="tr-TR" sz="38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</a:rPr>
              <a:t> </a:t>
            </a:r>
            <a:r>
              <a:rPr kumimoji="0" lang="tr-TR" sz="38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+mn-lt"/>
              </a:rPr>
              <a:t>and</a:t>
            </a:r>
            <a:r>
              <a:rPr kumimoji="0" lang="tr-TR" sz="38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</a:rPr>
              <a:t> </a:t>
            </a:r>
            <a:r>
              <a:rPr kumimoji="0" lang="tr-TR" sz="38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+mn-lt"/>
              </a:rPr>
              <a:t>cultural</a:t>
            </a:r>
            <a:r>
              <a:rPr kumimoji="0" lang="tr-TR" sz="38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</a:rPr>
              <a:t> </a:t>
            </a:r>
            <a:r>
              <a:rPr kumimoji="0" lang="tr-TR" sz="38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+mn-lt"/>
              </a:rPr>
              <a:t>heritage</a:t>
            </a:r>
            <a:endParaRPr kumimoji="0" lang="tr-TR" sz="3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</a:endParaRPr>
          </a:p>
        </p:txBody>
      </p:sp>
      <p:pic>
        <p:nvPicPr>
          <p:cNvPr id="6" name="Picture 2" descr="C:\Documents and Settings\Turan_Dilek\Desktop\copluk\internetten indirilenlenler\ibb_logo(WmfFormatında)(1).wmf"/>
          <p:cNvPicPr>
            <a:picLocks noChangeAspect="1" noChangeArrowheads="1"/>
          </p:cNvPicPr>
          <p:nvPr/>
        </p:nvPicPr>
        <p:blipFill>
          <a:blip r:embed="rId2" cstate="screen">
            <a:lum bright="100000"/>
          </a:blip>
          <a:srcRect/>
          <a:stretch>
            <a:fillRect/>
          </a:stretch>
        </p:blipFill>
        <p:spPr bwMode="auto">
          <a:xfrm>
            <a:off x="74768" y="1"/>
            <a:ext cx="687232" cy="762000"/>
          </a:xfrm>
          <a:prstGeom prst="rect">
            <a:avLst/>
          </a:prstGeom>
          <a:noFill/>
        </p:spPr>
      </p:pic>
      <p:sp>
        <p:nvSpPr>
          <p:cNvPr id="7" name="6 Dikdörtgen"/>
          <p:cNvSpPr/>
          <p:nvPr/>
        </p:nvSpPr>
        <p:spPr>
          <a:xfrm>
            <a:off x="6019800" y="533400"/>
            <a:ext cx="31242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tr-TR" sz="1400" dirty="0" smtClean="0">
                <a:solidFill>
                  <a:schemeClr val="bg1"/>
                </a:solidFill>
                <a:latin typeface="Brush Script Std" pitchFamily="66" charset="0"/>
                <a:cs typeface="Arial" pitchFamily="34" charset="0"/>
              </a:rPr>
              <a:t>Kentsel Dönüşüm Dairesi Başkanlığı</a:t>
            </a:r>
            <a:endParaRPr lang="tr-TR" sz="1400" dirty="0">
              <a:solidFill>
                <a:schemeClr val="bg1"/>
              </a:solidFill>
              <a:latin typeface="Brush Script Std" pitchFamily="66" charset="0"/>
            </a:endParaRPr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468313" y="280988"/>
            <a:ext cx="8351837" cy="461665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tr-TR" sz="2400" b="1" dirty="0" smtClean="0"/>
              <a:t>OUR INNOVATIVE OBJECTIVES</a:t>
            </a:r>
            <a:endParaRPr lang="tr-TR" sz="2400" b="1" dirty="0"/>
          </a:p>
        </p:txBody>
      </p:sp>
      <p:sp>
        <p:nvSpPr>
          <p:cNvPr id="3" name="Slayt Numarası Yer Tutucus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9B46C45-FF8F-4243-B09C-BA17BF6223E7}" type="slidenum">
              <a:rPr lang="tr-TR" smtClean="0"/>
              <a:pPr>
                <a:defRPr/>
              </a:pPr>
              <a:t>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00427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2 İçerik Yer Tutucusu"/>
          <p:cNvSpPr txBox="1">
            <a:spLocks/>
          </p:cNvSpPr>
          <p:nvPr/>
        </p:nvSpPr>
        <p:spPr>
          <a:xfrm>
            <a:off x="445368" y="980728"/>
            <a:ext cx="5638800" cy="495801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marL="341313" marR="0" lvl="0" indent="-338138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17375E"/>
              </a:buClr>
              <a:buSzTx/>
              <a:buFont typeface="Wingdings" pitchFamily="2" charset="2"/>
              <a:buChar char="Ø"/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/>
            </a:pPr>
            <a:r>
              <a:rPr lang="tr-TR" sz="3200" b="1" dirty="0" err="1" smtClean="0">
                <a:latin typeface="+mn-lt"/>
              </a:rPr>
              <a:t>Holostic</a:t>
            </a:r>
            <a:r>
              <a:rPr lang="tr-TR" sz="3200" b="1" dirty="0" smtClean="0">
                <a:latin typeface="+mn-lt"/>
              </a:rPr>
              <a:t> </a:t>
            </a:r>
            <a:r>
              <a:rPr lang="tr-TR" sz="3200" b="1" dirty="0" err="1" smtClean="0">
                <a:latin typeface="+mn-lt"/>
              </a:rPr>
              <a:t>point</a:t>
            </a:r>
            <a:r>
              <a:rPr lang="tr-TR" sz="3200" b="1" dirty="0" smtClean="0">
                <a:latin typeface="+mn-lt"/>
              </a:rPr>
              <a:t> of </a:t>
            </a:r>
            <a:r>
              <a:rPr lang="tr-TR" sz="3200" b="1" dirty="0" err="1" smtClean="0">
                <a:latin typeface="+mn-lt"/>
              </a:rPr>
              <a:t>view</a:t>
            </a:r>
            <a:r>
              <a:rPr kumimoji="0" lang="tr-TR" sz="32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</a:rPr>
              <a:t>,</a:t>
            </a:r>
          </a:p>
          <a:p>
            <a:pPr marL="341313" marR="0" lvl="0" indent="-338138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2">
                  <a:lumMod val="50000"/>
                </a:schemeClr>
              </a:buClr>
              <a:buSzTx/>
              <a:buFont typeface="Wingdings" pitchFamily="2" charset="2"/>
              <a:buChar char="Ø"/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/>
            </a:pPr>
            <a:r>
              <a:rPr lang="tr-TR" sz="3200" b="1" dirty="0" err="1" smtClean="0">
                <a:latin typeface="+mn-lt"/>
              </a:rPr>
              <a:t>Transparency</a:t>
            </a:r>
            <a:r>
              <a:rPr lang="tr-TR" sz="3200" b="1" dirty="0" smtClean="0">
                <a:latin typeface="+mn-lt"/>
              </a:rPr>
              <a:t>,</a:t>
            </a:r>
            <a:endParaRPr kumimoji="0" lang="tr-TR" sz="32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n-lt"/>
            </a:endParaRPr>
          </a:p>
          <a:p>
            <a:pPr marL="341313" marR="0" lvl="0" indent="-338138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17375E"/>
              </a:buClr>
              <a:buSzTx/>
              <a:buFont typeface="Wingdings" pitchFamily="2" charset="2"/>
              <a:buChar char="Ø"/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/>
            </a:pPr>
            <a:r>
              <a:rPr kumimoji="0" lang="tr-TR" sz="32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+mn-lt"/>
              </a:rPr>
              <a:t>Harmonized</a:t>
            </a:r>
            <a:r>
              <a:rPr kumimoji="0" lang="tr-TR" sz="32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+mn-lt"/>
              </a:rPr>
              <a:t> </a:t>
            </a:r>
            <a:r>
              <a:rPr kumimoji="0" lang="tr-TR" sz="3200" b="1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+mn-lt"/>
              </a:rPr>
              <a:t>interdisciplinary</a:t>
            </a:r>
            <a:r>
              <a:rPr kumimoji="0" lang="tr-TR" sz="32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+mn-lt"/>
              </a:rPr>
              <a:t> </a:t>
            </a:r>
            <a:r>
              <a:rPr kumimoji="0" lang="tr-TR" sz="3200" b="1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+mn-lt"/>
              </a:rPr>
              <a:t>work</a:t>
            </a:r>
            <a:r>
              <a:rPr kumimoji="0" lang="tr-TR" sz="32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</a:rPr>
              <a:t>,</a:t>
            </a:r>
          </a:p>
          <a:p>
            <a:pPr marL="341313" marR="0" lvl="0" indent="-338138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17375E"/>
              </a:buClr>
              <a:buSzTx/>
              <a:buFont typeface="Wingdings" pitchFamily="2" charset="2"/>
              <a:buChar char="Ø"/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/>
            </a:pPr>
            <a:r>
              <a:rPr kumimoji="0" lang="tr-TR" sz="32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+mn-lt"/>
              </a:rPr>
              <a:t>Participatory</a:t>
            </a:r>
            <a:r>
              <a:rPr kumimoji="0" lang="tr-TR" sz="32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+mn-lt"/>
              </a:rPr>
              <a:t> </a:t>
            </a:r>
            <a:r>
              <a:rPr kumimoji="0" lang="tr-TR" sz="3200" b="1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+mn-lt"/>
              </a:rPr>
              <a:t>decision</a:t>
            </a:r>
            <a:r>
              <a:rPr kumimoji="0" lang="tr-TR" sz="32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+mn-lt"/>
              </a:rPr>
              <a:t> </a:t>
            </a:r>
            <a:r>
              <a:rPr kumimoji="0" lang="tr-TR" sz="3200" b="1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+mn-lt"/>
              </a:rPr>
              <a:t>process</a:t>
            </a:r>
            <a:r>
              <a:rPr kumimoji="0" lang="tr-TR" sz="32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</a:rPr>
              <a:t>,</a:t>
            </a:r>
          </a:p>
          <a:p>
            <a:pPr marL="341313" marR="0" lvl="0" indent="-338138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17375E"/>
              </a:buClr>
              <a:buSzTx/>
              <a:buFont typeface="Wingdings" pitchFamily="2" charset="2"/>
              <a:buChar char="Ø"/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/>
            </a:pPr>
            <a:r>
              <a:rPr kumimoji="0" lang="tr-TR" sz="32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+mn-lt"/>
              </a:rPr>
              <a:t>Reinforcement</a:t>
            </a:r>
            <a:r>
              <a:rPr kumimoji="0" lang="tr-TR" sz="32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</a:rPr>
              <a:t> of </a:t>
            </a:r>
            <a:r>
              <a:rPr kumimoji="0" lang="tr-TR" sz="32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+mn-lt"/>
              </a:rPr>
              <a:t>social</a:t>
            </a:r>
            <a:r>
              <a:rPr kumimoji="0" lang="tr-TR" sz="32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+mn-lt"/>
              </a:rPr>
              <a:t> </a:t>
            </a:r>
            <a:r>
              <a:rPr kumimoji="0" lang="tr-TR" sz="3200" b="1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+mn-lt"/>
              </a:rPr>
              <a:t>and</a:t>
            </a:r>
            <a:r>
              <a:rPr kumimoji="0" lang="tr-TR" sz="32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+mn-lt"/>
              </a:rPr>
              <a:t> </a:t>
            </a:r>
            <a:r>
              <a:rPr kumimoji="0" lang="tr-TR" sz="3200" b="1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+mn-lt"/>
              </a:rPr>
              <a:t>technical</a:t>
            </a:r>
            <a:r>
              <a:rPr kumimoji="0" lang="tr-TR" sz="32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+mn-lt"/>
              </a:rPr>
              <a:t> </a:t>
            </a:r>
            <a:r>
              <a:rPr kumimoji="0" lang="tr-TR" sz="3200" b="1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+mn-lt"/>
              </a:rPr>
              <a:t>infra-structure</a:t>
            </a:r>
            <a:r>
              <a:rPr lang="tr-TR" sz="3200" b="1" dirty="0">
                <a:latin typeface="+mn-lt"/>
              </a:rPr>
              <a:t>,</a:t>
            </a:r>
            <a:endParaRPr kumimoji="0" lang="tr-TR" sz="3200" b="1" i="0" u="none" strike="noStrike" kern="1200" cap="none" spc="0" normalizeH="0" noProof="0" dirty="0" smtClean="0">
              <a:ln>
                <a:noFill/>
              </a:ln>
              <a:effectLst/>
              <a:uLnTx/>
              <a:uFillTx/>
              <a:latin typeface="+mn-lt"/>
            </a:endParaRPr>
          </a:p>
          <a:p>
            <a:pPr marL="341313" marR="0" lvl="0" indent="-338138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17375E"/>
              </a:buClr>
              <a:buSzTx/>
              <a:buFont typeface="Wingdings" pitchFamily="2" charset="2"/>
              <a:buChar char="Ø"/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/>
            </a:pPr>
            <a:r>
              <a:rPr lang="tr-TR" sz="3200" b="1" dirty="0" err="1" smtClean="0">
                <a:latin typeface="+mn-lt"/>
              </a:rPr>
              <a:t>Sustainability</a:t>
            </a:r>
            <a:endParaRPr kumimoji="0" lang="tr-TR" sz="3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</a:endParaRPr>
          </a:p>
        </p:txBody>
      </p:sp>
      <p:pic>
        <p:nvPicPr>
          <p:cNvPr id="3" name="Picture 2" descr="C:\Users\Staphyle\Desktop\iLKELERİMİZ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6236327" y="1135285"/>
            <a:ext cx="2557505" cy="38778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2" descr="C:\Documents and Settings\Turan_Dilek\Desktop\copluk\internetten indirilenlenler\ibb_logo(WmfFormatında)(1).wmf"/>
          <p:cNvPicPr>
            <a:picLocks noChangeAspect="1" noChangeArrowheads="1"/>
          </p:cNvPicPr>
          <p:nvPr/>
        </p:nvPicPr>
        <p:blipFill>
          <a:blip r:embed="rId3" cstate="screen">
            <a:lum bright="100000"/>
          </a:blip>
          <a:srcRect/>
          <a:stretch>
            <a:fillRect/>
          </a:stretch>
        </p:blipFill>
        <p:spPr bwMode="auto">
          <a:xfrm>
            <a:off x="74768" y="1"/>
            <a:ext cx="687232" cy="762000"/>
          </a:xfrm>
          <a:prstGeom prst="rect">
            <a:avLst/>
          </a:prstGeom>
          <a:noFill/>
        </p:spPr>
      </p:pic>
      <p:sp>
        <p:nvSpPr>
          <p:cNvPr id="7" name="6 Dikdörtgen"/>
          <p:cNvSpPr/>
          <p:nvPr/>
        </p:nvSpPr>
        <p:spPr>
          <a:xfrm>
            <a:off x="6019800" y="533400"/>
            <a:ext cx="31242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tr-TR" sz="1400" dirty="0" smtClean="0">
                <a:solidFill>
                  <a:schemeClr val="bg1"/>
                </a:solidFill>
                <a:latin typeface="Brush Script Std" pitchFamily="66" charset="0"/>
                <a:cs typeface="Arial" pitchFamily="34" charset="0"/>
              </a:rPr>
              <a:t>Kentsel Dönüşüm Dairesi Başkanlığı</a:t>
            </a:r>
            <a:endParaRPr lang="tr-TR" sz="1400" dirty="0">
              <a:solidFill>
                <a:schemeClr val="bg1"/>
              </a:solidFill>
              <a:latin typeface="Brush Script Std" pitchFamily="66" charset="0"/>
            </a:endParaRPr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468313" y="280988"/>
            <a:ext cx="8351837" cy="461665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tr-TR" sz="2400" b="1" dirty="0" smtClean="0"/>
              <a:t>OUR INNOVATIVE PRINCIPLES</a:t>
            </a:r>
            <a:endParaRPr lang="tr-TR" sz="2400" b="1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9B46C45-FF8F-4243-B09C-BA17BF6223E7}" type="slidenum">
              <a:rPr lang="tr-TR" smtClean="0"/>
              <a:pPr>
                <a:defRPr/>
              </a:pPr>
              <a:t>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03133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Dikdörtgen"/>
          <p:cNvSpPr/>
          <p:nvPr/>
        </p:nvSpPr>
        <p:spPr>
          <a:xfrm>
            <a:off x="827112" y="1876762"/>
            <a:ext cx="208870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tr-TR" sz="2000" b="1" dirty="0" smtClean="0">
                <a:solidFill>
                  <a:schemeClr val="bg1"/>
                </a:solidFill>
              </a:rPr>
              <a:t>KADİFEKALE</a:t>
            </a:r>
            <a:endParaRPr lang="tr-TR" sz="2000" b="1" dirty="0" smtClean="0">
              <a:solidFill>
                <a:schemeClr val="bg1"/>
              </a:solidFill>
              <a:ea typeface="Times New Roman" pitchFamily="18" charset="0"/>
              <a:cs typeface="Calibri" pitchFamily="34" charset="0"/>
            </a:endParaRPr>
          </a:p>
        </p:txBody>
      </p:sp>
      <p:pic>
        <p:nvPicPr>
          <p:cNvPr id="6" name="Picture 2" descr="C:\Documents and Settings\Turan_Dilek\Desktop\copluk\internetten indirilenlenler\ibb_logo(WmfFormatında)(1).wmf"/>
          <p:cNvPicPr>
            <a:picLocks noChangeAspect="1" noChangeArrowheads="1"/>
          </p:cNvPicPr>
          <p:nvPr/>
        </p:nvPicPr>
        <p:blipFill>
          <a:blip r:embed="rId2" cstate="screen">
            <a:lum bright="100000"/>
          </a:blip>
          <a:srcRect/>
          <a:stretch>
            <a:fillRect/>
          </a:stretch>
        </p:blipFill>
        <p:spPr bwMode="auto">
          <a:xfrm>
            <a:off x="74768" y="1"/>
            <a:ext cx="687232" cy="762000"/>
          </a:xfrm>
          <a:prstGeom prst="rect">
            <a:avLst/>
          </a:prstGeom>
          <a:noFill/>
        </p:spPr>
      </p:pic>
      <p:sp>
        <p:nvSpPr>
          <p:cNvPr id="7" name="6 Dikdörtgen"/>
          <p:cNvSpPr/>
          <p:nvPr/>
        </p:nvSpPr>
        <p:spPr>
          <a:xfrm>
            <a:off x="6019800" y="533400"/>
            <a:ext cx="31242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tr-TR" sz="1400" dirty="0" smtClean="0">
                <a:solidFill>
                  <a:schemeClr val="bg1"/>
                </a:solidFill>
                <a:latin typeface="Brush Script Std" pitchFamily="66" charset="0"/>
                <a:cs typeface="Arial" pitchFamily="34" charset="0"/>
              </a:rPr>
              <a:t>Kentsel Dönüşüm Dairesi Başkanlığı</a:t>
            </a:r>
            <a:endParaRPr lang="tr-TR" sz="1400" dirty="0">
              <a:solidFill>
                <a:schemeClr val="bg1"/>
              </a:solidFill>
              <a:latin typeface="Brush Script Std" pitchFamily="66" charset="0"/>
            </a:endParaRPr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418384" y="5013176"/>
            <a:ext cx="8309574" cy="169495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square" lIns="90000" tIns="46800" rIns="90000" bIns="46800" anchor="ctr">
            <a:spAutoFit/>
          </a:bodyPr>
          <a:lstStyle/>
          <a:p>
            <a:pP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tr-TR" sz="2400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Objective</a:t>
            </a:r>
            <a:r>
              <a:rPr lang="tr-TR" sz="2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of </a:t>
            </a:r>
            <a:r>
              <a:rPr lang="tr-TR" sz="2400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the</a:t>
            </a:r>
            <a:r>
              <a:rPr lang="tr-TR" sz="2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</a:t>
            </a:r>
            <a:r>
              <a:rPr lang="tr-TR" sz="2400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project</a:t>
            </a:r>
            <a:r>
              <a:rPr lang="tr-TR" sz="2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is </a:t>
            </a:r>
            <a:r>
              <a:rPr lang="tr-TR" sz="2400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to</a:t>
            </a:r>
            <a:r>
              <a:rPr lang="tr-TR" sz="2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</a:t>
            </a:r>
            <a:r>
              <a:rPr lang="tr-TR" sz="2400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destroy</a:t>
            </a:r>
            <a:r>
              <a:rPr lang="tr-TR" sz="2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</a:t>
            </a:r>
            <a:r>
              <a:rPr lang="tr-TR" sz="2400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all</a:t>
            </a:r>
            <a:r>
              <a:rPr lang="tr-TR" sz="2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</a:t>
            </a:r>
            <a:r>
              <a:rPr lang="tr-TR" sz="2400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the</a:t>
            </a:r>
            <a:r>
              <a:rPr lang="tr-TR" sz="2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</a:t>
            </a:r>
            <a:r>
              <a:rPr lang="tr-TR" sz="2400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houses</a:t>
            </a:r>
            <a:r>
              <a:rPr lang="tr-TR" sz="2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since </a:t>
            </a:r>
            <a:r>
              <a:rPr lang="tr-TR" sz="2400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Kadifekale</a:t>
            </a:r>
            <a:r>
              <a:rPr lang="tr-TR" sz="2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is a </a:t>
            </a:r>
            <a:r>
              <a:rPr lang="tr-TR" sz="2400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landslide</a:t>
            </a:r>
            <a:r>
              <a:rPr lang="tr-TR" sz="2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</a:t>
            </a:r>
            <a:r>
              <a:rPr lang="tr-TR" sz="2400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zone</a:t>
            </a:r>
            <a:r>
              <a:rPr lang="tr-TR" sz="2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.</a:t>
            </a:r>
          </a:p>
          <a:p>
            <a:pP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tr-TR" sz="800" b="1" dirty="0" smtClean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  <a:p>
            <a:pP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tr-TR" sz="2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Project </a:t>
            </a:r>
            <a:r>
              <a:rPr lang="tr-TR" sz="2400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Area</a:t>
            </a:r>
            <a:r>
              <a:rPr lang="tr-TR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:</a:t>
            </a:r>
            <a:r>
              <a:rPr lang="tr-T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</a:t>
            </a:r>
            <a:r>
              <a:rPr lang="tr-T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42 </a:t>
            </a:r>
            <a:r>
              <a:rPr lang="tr-T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ha	</a:t>
            </a:r>
            <a:r>
              <a:rPr lang="tr-TR" sz="2400" b="1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Number</a:t>
            </a:r>
            <a:r>
              <a:rPr lang="tr-TR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of </a:t>
            </a:r>
            <a:r>
              <a:rPr lang="tr-TR" sz="2400" b="1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destroyed</a:t>
            </a:r>
            <a:r>
              <a:rPr lang="tr-TR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</a:t>
            </a:r>
            <a:r>
              <a:rPr lang="tr-TR" sz="2400" b="1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house</a:t>
            </a:r>
            <a:r>
              <a:rPr lang="tr-TR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: </a:t>
            </a:r>
            <a:r>
              <a:rPr lang="tr-T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1968</a:t>
            </a:r>
          </a:p>
          <a:p>
            <a:pP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tr-TR" sz="2400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Impacted</a:t>
            </a:r>
            <a:r>
              <a:rPr lang="tr-TR" sz="2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</a:t>
            </a:r>
            <a:r>
              <a:rPr lang="tr-TR" sz="2400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population</a:t>
            </a:r>
            <a:r>
              <a:rPr lang="tr-TR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:</a:t>
            </a:r>
            <a:r>
              <a:rPr lang="tr-T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</a:t>
            </a:r>
            <a:r>
              <a:rPr lang="tr-T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20.000 </a:t>
            </a:r>
            <a:r>
              <a:rPr lang="tr-TR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people</a:t>
            </a:r>
            <a:r>
              <a:rPr lang="tr-TR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	</a:t>
            </a:r>
          </a:p>
        </p:txBody>
      </p:sp>
      <p:pic>
        <p:nvPicPr>
          <p:cNvPr id="9" name="Picture 2" descr="\\10.1.10.20\Basin_Arsivi\Resim_Arsivi\2005-2009\23. HAVA FOTOĞRAFLARI\2007\200907 GENEL İZMİR HAVA GÖRÜNTÜLERİ\200907 KADİFEKALE VE ÇEVRESİ\DSC_0389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68313" y="908720"/>
            <a:ext cx="8259645" cy="39559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468313" y="280988"/>
            <a:ext cx="8351837" cy="461665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tr-TR" sz="2400" b="1" dirty="0" smtClean="0"/>
              <a:t>A COMPLETED INNOVATIVE PROJECT: KADIFEKALE</a:t>
            </a:r>
            <a:endParaRPr lang="tr-TR" sz="2400" b="1" dirty="0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928C93A-B348-4EC5-8719-3097688B8776}" type="slidenum">
              <a:rPr lang="tr-TR" smtClean="0"/>
              <a:pPr>
                <a:defRPr/>
              </a:pPr>
              <a:t>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448102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Documents and Settings\Turan_Dilek\Desktop\copluk\internetten indirilenlenler\ibb_logo(WmfFormatında)(1).wmf"/>
          <p:cNvPicPr>
            <a:picLocks noChangeAspect="1" noChangeArrowheads="1"/>
          </p:cNvPicPr>
          <p:nvPr/>
        </p:nvPicPr>
        <p:blipFill>
          <a:blip r:embed="rId2" cstate="screen">
            <a:lum bright="100000"/>
          </a:blip>
          <a:srcRect/>
          <a:stretch>
            <a:fillRect/>
          </a:stretch>
        </p:blipFill>
        <p:spPr bwMode="auto">
          <a:xfrm>
            <a:off x="74768" y="1"/>
            <a:ext cx="687232" cy="762000"/>
          </a:xfrm>
          <a:prstGeom prst="rect">
            <a:avLst/>
          </a:prstGeom>
          <a:noFill/>
        </p:spPr>
      </p:pic>
      <p:sp>
        <p:nvSpPr>
          <p:cNvPr id="7" name="6 Dikdörtgen"/>
          <p:cNvSpPr/>
          <p:nvPr/>
        </p:nvSpPr>
        <p:spPr>
          <a:xfrm>
            <a:off x="6019800" y="533400"/>
            <a:ext cx="31242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tr-TR" sz="1400" dirty="0" smtClean="0">
                <a:solidFill>
                  <a:schemeClr val="bg1"/>
                </a:solidFill>
                <a:latin typeface="Brush Script Std" pitchFamily="66" charset="0"/>
                <a:cs typeface="Arial" pitchFamily="34" charset="0"/>
              </a:rPr>
              <a:t>Kentsel Dönüşüm Dairesi Başkanlığı</a:t>
            </a:r>
            <a:endParaRPr lang="tr-TR" sz="1400" dirty="0">
              <a:solidFill>
                <a:schemeClr val="bg1"/>
              </a:solidFill>
              <a:latin typeface="Brush Script Std" pitchFamily="66" charset="0"/>
            </a:endParaRPr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468313" y="280988"/>
            <a:ext cx="8351837" cy="461665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tr-TR" sz="2400" b="1" dirty="0" smtClean="0"/>
              <a:t>A COMPLETED INNOVATIVE PROJECT: KADIFEKALE</a:t>
            </a:r>
            <a:endParaRPr lang="tr-TR" sz="2400" b="1" dirty="0"/>
          </a:p>
        </p:txBody>
      </p:sp>
      <p:sp>
        <p:nvSpPr>
          <p:cNvPr id="2" name="Metin kutusu 1"/>
          <p:cNvSpPr txBox="1"/>
          <p:nvPr/>
        </p:nvSpPr>
        <p:spPr>
          <a:xfrm>
            <a:off x="1115616" y="5157192"/>
            <a:ext cx="30973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3200" b="1" dirty="0" err="1" smtClean="0"/>
              <a:t>Sliding</a:t>
            </a:r>
            <a:r>
              <a:rPr lang="tr-TR" sz="3200" b="1" dirty="0" smtClean="0"/>
              <a:t> </a:t>
            </a:r>
            <a:r>
              <a:rPr lang="tr-TR" sz="3200" b="1" dirty="0" err="1" smtClean="0"/>
              <a:t>houses</a:t>
            </a:r>
            <a:endParaRPr lang="tr-TR" sz="3200" b="1" dirty="0"/>
          </a:p>
        </p:txBody>
      </p:sp>
      <p:pic>
        <p:nvPicPr>
          <p:cNvPr id="10" name="Picture 3" descr="S:\Kentsel_Donusum\PAYLASIM\turandilek\s\kadifekale foto\kioks_kadifekale\öncesi\proje_oncesi_alanda_yer_alan_yapılar (3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13449" y="1150599"/>
            <a:ext cx="3707023" cy="4942697"/>
          </a:xfrm>
          <a:prstGeom prst="rect">
            <a:avLst/>
          </a:prstGeom>
          <a:noFill/>
        </p:spPr>
      </p:pic>
      <p:pic>
        <p:nvPicPr>
          <p:cNvPr id="11" name="Picture 2" descr="S:\Kentsel_Donusum\PAYLASIM\turandilek\s\kadifekale foto\kioks_kadifekale\öncesi\proje_oncesi_alanda_yer_alan_yapılar (4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364" y="1196752"/>
            <a:ext cx="4512668" cy="3384376"/>
          </a:xfrm>
          <a:prstGeom prst="rect">
            <a:avLst/>
          </a:prstGeom>
          <a:noFill/>
        </p:spPr>
      </p:pic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928C93A-B348-4EC5-8719-3097688B8776}" type="slidenum">
              <a:rPr lang="tr-TR" smtClean="0"/>
              <a:pPr>
                <a:defRPr/>
              </a:pPr>
              <a:t>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22782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052736"/>
            <a:ext cx="8367070" cy="5112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468313" y="280988"/>
            <a:ext cx="8351837" cy="461665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tr-TR" sz="2400" b="1" dirty="0" smtClean="0"/>
              <a:t>A COMPLETED INNOVATIVE PROJECT: KADIFEKALE</a:t>
            </a:r>
            <a:endParaRPr lang="tr-TR" sz="2400" b="1" dirty="0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928C93A-B348-4EC5-8719-3097688B8776}" type="slidenum">
              <a:rPr lang="tr-TR" smtClean="0"/>
              <a:pPr>
                <a:defRPr/>
              </a:pPr>
              <a:t>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99676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Varsayılan Tasarım">
  <a:themeElements>
    <a:clrScheme name="1_Varsayılan Tasarım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Varsayılan Tasarım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Varsayılan Tasarım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Varsayılan Tasarım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Varsayılan Tasarım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Varsayılan Tasarım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Varsayılan Tasarım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Varsayılan Tasarım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Varsayılan Tasarım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Varsayılan Tasarım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Varsayılan Tasarım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Varsayılan Tasarım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Varsayılan Tasarım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Varsayılan Tasarım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is Teması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10670</TotalTime>
  <Words>1660</Words>
  <Application>Microsoft Office PowerPoint</Application>
  <PresentationFormat>Ekran Gösterisi (4:3)</PresentationFormat>
  <Paragraphs>324</Paragraphs>
  <Slides>30</Slides>
  <Notes>4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Slayt Başlıkları</vt:lpstr>
      </vt:variant>
      <vt:variant>
        <vt:i4>30</vt:i4>
      </vt:variant>
    </vt:vector>
  </HeadingPairs>
  <TitlesOfParts>
    <vt:vector size="31" baseType="lpstr">
      <vt:lpstr>1_Varsayılan Tasarım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>IZSU Genel Mudurlugu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CHP İZMİR İL BAŞKANLIĞI Bilim Yönetim ve Kültür Platformu Ulaşım Çalışma Grubu</dc:title>
  <dc:creator>jale.alel</dc:creator>
  <cp:lastModifiedBy>Dr.AA</cp:lastModifiedBy>
  <cp:revision>448</cp:revision>
  <cp:lastPrinted>2013-12-20T05:44:26Z</cp:lastPrinted>
  <dcterms:created xsi:type="dcterms:W3CDTF">2012-09-14T07:26:42Z</dcterms:created>
  <dcterms:modified xsi:type="dcterms:W3CDTF">2013-12-20T10:40:19Z</dcterms:modified>
</cp:coreProperties>
</file>